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4660"/>
  </p:normalViewPr>
  <p:slideViewPr>
    <p:cSldViewPr snapToGrid="0">
      <p:cViewPr varScale="1">
        <p:scale>
          <a:sx n="83" d="100"/>
          <a:sy n="83" d="100"/>
        </p:scale>
        <p:origin x="605"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smtClean="0"/>
              <a:t>Kliknij, aby edytować styl</a:t>
            </a:r>
            <a:endParaRPr lang="pl-PL"/>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34E11FDE-F094-4AFF-9666-061072BE25A2}" type="datetimeFigureOut">
              <a:rPr lang="pl-PL" smtClean="0"/>
              <a:t>15.09.2026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F516DA16-9B48-46A0-9D8F-BF76668412C5}" type="slidenum">
              <a:rPr lang="pl-PL" smtClean="0"/>
              <a:t>‹#›</a:t>
            </a:fld>
            <a:endParaRPr lang="pl-PL"/>
          </a:p>
        </p:txBody>
      </p:sp>
    </p:spTree>
    <p:extLst>
      <p:ext uri="{BB962C8B-B14F-4D97-AF65-F5344CB8AC3E}">
        <p14:creationId xmlns:p14="http://schemas.microsoft.com/office/powerpoint/2010/main" val="2250358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34E11FDE-F094-4AFF-9666-061072BE25A2}" type="datetimeFigureOut">
              <a:rPr lang="pl-PL" smtClean="0"/>
              <a:t>15.09.2026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F516DA16-9B48-46A0-9D8F-BF76668412C5}" type="slidenum">
              <a:rPr lang="pl-PL" smtClean="0"/>
              <a:t>‹#›</a:t>
            </a:fld>
            <a:endParaRPr lang="pl-PL"/>
          </a:p>
        </p:txBody>
      </p:sp>
    </p:spTree>
    <p:extLst>
      <p:ext uri="{BB962C8B-B14F-4D97-AF65-F5344CB8AC3E}">
        <p14:creationId xmlns:p14="http://schemas.microsoft.com/office/powerpoint/2010/main" val="3966536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smtClean="0"/>
              <a:t>Kliknij, aby edytować styl</a:t>
            </a:r>
            <a:endParaRPr lang="pl-PL"/>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Edytuj style wzorca tekstu</a:t>
            </a:r>
          </a:p>
        </p:txBody>
      </p:sp>
      <p:sp>
        <p:nvSpPr>
          <p:cNvPr id="4" name="Symbol zastępczy daty 3"/>
          <p:cNvSpPr>
            <a:spLocks noGrp="1"/>
          </p:cNvSpPr>
          <p:nvPr>
            <p:ph type="dt" sz="half" idx="10"/>
          </p:nvPr>
        </p:nvSpPr>
        <p:spPr/>
        <p:txBody>
          <a:bodyPr/>
          <a:lstStyle/>
          <a:p>
            <a:fld id="{34E11FDE-F094-4AFF-9666-061072BE25A2}" type="datetimeFigureOut">
              <a:rPr lang="pl-PL" smtClean="0"/>
              <a:t>15.09.2026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F516DA16-9B48-46A0-9D8F-BF76668412C5}" type="slidenum">
              <a:rPr lang="pl-PL" smtClean="0"/>
              <a:t>‹#›</a:t>
            </a:fld>
            <a:endParaRPr lang="pl-PL"/>
          </a:p>
        </p:txBody>
      </p:sp>
    </p:spTree>
    <p:extLst>
      <p:ext uri="{BB962C8B-B14F-4D97-AF65-F5344CB8AC3E}">
        <p14:creationId xmlns:p14="http://schemas.microsoft.com/office/powerpoint/2010/main" val="3636254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838200" y="1825625"/>
            <a:ext cx="5181600" cy="4351338"/>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72200" y="1825625"/>
            <a:ext cx="5181600" cy="4351338"/>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34E11FDE-F094-4AFF-9666-061072BE25A2}" type="datetimeFigureOut">
              <a:rPr lang="pl-PL" smtClean="0"/>
              <a:t>15.09.2026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F516DA16-9B48-46A0-9D8F-BF76668412C5}" type="slidenum">
              <a:rPr lang="pl-PL" smtClean="0"/>
              <a:t>‹#›</a:t>
            </a:fld>
            <a:endParaRPr lang="pl-PL"/>
          </a:p>
        </p:txBody>
      </p:sp>
    </p:spTree>
    <p:extLst>
      <p:ext uri="{BB962C8B-B14F-4D97-AF65-F5344CB8AC3E}">
        <p14:creationId xmlns:p14="http://schemas.microsoft.com/office/powerpoint/2010/main" val="388757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smtClean="0"/>
              <a:t>Kliknij, aby edytować styl</a:t>
            </a:r>
            <a:endParaRPr lang="pl-PL"/>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34E11FDE-F094-4AFF-9666-061072BE25A2}" type="datetimeFigureOut">
              <a:rPr lang="pl-PL" smtClean="0"/>
              <a:t>15.09.2026</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F516DA16-9B48-46A0-9D8F-BF76668412C5}" type="slidenum">
              <a:rPr lang="pl-PL" smtClean="0"/>
              <a:t>‹#›</a:t>
            </a:fld>
            <a:endParaRPr lang="pl-PL"/>
          </a:p>
        </p:txBody>
      </p:sp>
    </p:spTree>
    <p:extLst>
      <p:ext uri="{BB962C8B-B14F-4D97-AF65-F5344CB8AC3E}">
        <p14:creationId xmlns:p14="http://schemas.microsoft.com/office/powerpoint/2010/main" val="47592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34E11FDE-F094-4AFF-9666-061072BE25A2}" type="datetimeFigureOut">
              <a:rPr lang="pl-PL" smtClean="0"/>
              <a:t>15.09.2026</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F516DA16-9B48-46A0-9D8F-BF76668412C5}" type="slidenum">
              <a:rPr lang="pl-PL" smtClean="0"/>
              <a:t>‹#›</a:t>
            </a:fld>
            <a:endParaRPr lang="pl-PL"/>
          </a:p>
        </p:txBody>
      </p:sp>
    </p:spTree>
    <p:extLst>
      <p:ext uri="{BB962C8B-B14F-4D97-AF65-F5344CB8AC3E}">
        <p14:creationId xmlns:p14="http://schemas.microsoft.com/office/powerpoint/2010/main" val="865326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34E11FDE-F094-4AFF-9666-061072BE25A2}" type="datetimeFigureOut">
              <a:rPr lang="pl-PL" smtClean="0"/>
              <a:t>15.09.2026</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F516DA16-9B48-46A0-9D8F-BF76668412C5}" type="slidenum">
              <a:rPr lang="pl-PL" smtClean="0"/>
              <a:t>‹#›</a:t>
            </a:fld>
            <a:endParaRPr lang="pl-PL"/>
          </a:p>
        </p:txBody>
      </p:sp>
    </p:spTree>
    <p:extLst>
      <p:ext uri="{BB962C8B-B14F-4D97-AF65-F5344CB8AC3E}">
        <p14:creationId xmlns:p14="http://schemas.microsoft.com/office/powerpoint/2010/main" val="1655164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Edytuj style wzorca tekstu</a:t>
            </a:r>
          </a:p>
        </p:txBody>
      </p:sp>
      <p:sp>
        <p:nvSpPr>
          <p:cNvPr id="5" name="Symbol zastępczy daty 4"/>
          <p:cNvSpPr>
            <a:spLocks noGrp="1"/>
          </p:cNvSpPr>
          <p:nvPr>
            <p:ph type="dt" sz="half" idx="10"/>
          </p:nvPr>
        </p:nvSpPr>
        <p:spPr/>
        <p:txBody>
          <a:bodyPr/>
          <a:lstStyle/>
          <a:p>
            <a:fld id="{34E11FDE-F094-4AFF-9666-061072BE25A2}" type="datetimeFigureOut">
              <a:rPr lang="pl-PL" smtClean="0"/>
              <a:t>15.09.2026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F516DA16-9B48-46A0-9D8F-BF76668412C5}" type="slidenum">
              <a:rPr lang="pl-PL" smtClean="0"/>
              <a:t>‹#›</a:t>
            </a:fld>
            <a:endParaRPr lang="pl-PL"/>
          </a:p>
        </p:txBody>
      </p:sp>
    </p:spTree>
    <p:extLst>
      <p:ext uri="{BB962C8B-B14F-4D97-AF65-F5344CB8AC3E}">
        <p14:creationId xmlns:p14="http://schemas.microsoft.com/office/powerpoint/2010/main" val="821815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smtClean="0"/>
              <a:t>Kliknij, aby edytować styl</a:t>
            </a:r>
            <a:endParaRPr lang="pl-PL"/>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Edytuj style wzorca tekstu</a:t>
            </a:r>
          </a:p>
        </p:txBody>
      </p:sp>
      <p:sp>
        <p:nvSpPr>
          <p:cNvPr id="5" name="Symbol zastępczy daty 4"/>
          <p:cNvSpPr>
            <a:spLocks noGrp="1"/>
          </p:cNvSpPr>
          <p:nvPr>
            <p:ph type="dt" sz="half" idx="10"/>
          </p:nvPr>
        </p:nvSpPr>
        <p:spPr/>
        <p:txBody>
          <a:bodyPr/>
          <a:lstStyle/>
          <a:p>
            <a:fld id="{34E11FDE-F094-4AFF-9666-061072BE25A2}" type="datetimeFigureOut">
              <a:rPr lang="pl-PL" smtClean="0"/>
              <a:t>15.09.2026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F516DA16-9B48-46A0-9D8F-BF76668412C5}" type="slidenum">
              <a:rPr lang="pl-PL" smtClean="0"/>
              <a:t>‹#›</a:t>
            </a:fld>
            <a:endParaRPr lang="pl-PL"/>
          </a:p>
        </p:txBody>
      </p:sp>
    </p:spTree>
    <p:extLst>
      <p:ext uri="{BB962C8B-B14F-4D97-AF65-F5344CB8AC3E}">
        <p14:creationId xmlns:p14="http://schemas.microsoft.com/office/powerpoint/2010/main" val="397306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34E11FDE-F094-4AFF-9666-061072BE25A2}" type="datetimeFigureOut">
              <a:rPr lang="pl-PL" smtClean="0"/>
              <a:t>15.09.2026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F516DA16-9B48-46A0-9D8F-BF76668412C5}" type="slidenum">
              <a:rPr lang="pl-PL" smtClean="0"/>
              <a:t>‹#›</a:t>
            </a:fld>
            <a:endParaRPr lang="pl-PL"/>
          </a:p>
        </p:txBody>
      </p:sp>
    </p:spTree>
    <p:extLst>
      <p:ext uri="{BB962C8B-B14F-4D97-AF65-F5344CB8AC3E}">
        <p14:creationId xmlns:p14="http://schemas.microsoft.com/office/powerpoint/2010/main" val="127985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34E11FDE-F094-4AFF-9666-061072BE25A2}" type="datetimeFigureOut">
              <a:rPr lang="pl-PL" smtClean="0"/>
              <a:t>15.09.2026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F516DA16-9B48-46A0-9D8F-BF76668412C5}" type="slidenum">
              <a:rPr lang="pl-PL" smtClean="0"/>
              <a:t>‹#›</a:t>
            </a:fld>
            <a:endParaRPr lang="pl-PL"/>
          </a:p>
        </p:txBody>
      </p:sp>
    </p:spTree>
    <p:extLst>
      <p:ext uri="{BB962C8B-B14F-4D97-AF65-F5344CB8AC3E}">
        <p14:creationId xmlns:p14="http://schemas.microsoft.com/office/powerpoint/2010/main" val="2460599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E11FDE-F094-4AFF-9666-061072BE25A2}" type="datetimeFigureOut">
              <a:rPr lang="pl-PL" smtClean="0"/>
              <a:t>15.09.2026</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16DA16-9B48-46A0-9D8F-BF76668412C5}" type="slidenum">
              <a:rPr lang="pl-PL" smtClean="0"/>
              <a:t>‹#›</a:t>
            </a:fld>
            <a:endParaRPr lang="pl-PL"/>
          </a:p>
        </p:txBody>
      </p:sp>
    </p:spTree>
    <p:extLst>
      <p:ext uri="{BB962C8B-B14F-4D97-AF65-F5344CB8AC3E}">
        <p14:creationId xmlns:p14="http://schemas.microsoft.com/office/powerpoint/2010/main" val="16828720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ChangeArrowheads="1"/>
          </p:cNvSpPr>
          <p:nvPr/>
        </p:nvSpPr>
        <p:spPr bwMode="auto">
          <a:xfrm>
            <a:off x="940777" y="360484"/>
            <a:ext cx="8229797" cy="450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pl-PL"/>
          </a:p>
        </p:txBody>
      </p:sp>
      <p:graphicFrame>
        <p:nvGraphicFramePr>
          <p:cNvPr id="8" name="Obiekt 7"/>
          <p:cNvGraphicFramePr>
            <a:graphicFrameLocks noChangeAspect="1"/>
          </p:cNvGraphicFramePr>
          <p:nvPr>
            <p:extLst>
              <p:ext uri="{D42A27DB-BD31-4B8C-83A1-F6EECF244321}">
                <p14:modId xmlns:p14="http://schemas.microsoft.com/office/powerpoint/2010/main" val="1382165906"/>
              </p:ext>
            </p:extLst>
          </p:nvPr>
        </p:nvGraphicFramePr>
        <p:xfrm>
          <a:off x="1044819" y="430824"/>
          <a:ext cx="2521465" cy="2676294"/>
        </p:xfrm>
        <a:graphic>
          <a:graphicData uri="http://schemas.openxmlformats.org/presentationml/2006/ole">
            <mc:AlternateContent xmlns:mc="http://schemas.openxmlformats.org/markup-compatibility/2006">
              <mc:Choice xmlns:v="urn:schemas-microsoft-com:vml" Requires="v">
                <p:oleObj spid="_x0000_s2085" name="Acrobat Document" r:id="rId3" imgW="5412240" imgH="5400720" progId="Acrobat.Document.DC">
                  <p:embed/>
                </p:oleObj>
              </mc:Choice>
              <mc:Fallback>
                <p:oleObj name="Acrobat Document" r:id="rId3" imgW="5412240" imgH="5400720" progId="Acrobat.Document.DC">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4819" y="430824"/>
                        <a:ext cx="2521465" cy="2676294"/>
                      </a:xfrm>
                      <a:prstGeom prst="rect">
                        <a:avLst/>
                      </a:prstGeom>
                      <a:noFill/>
                    </p:spPr>
                  </p:pic>
                </p:oleObj>
              </mc:Fallback>
            </mc:AlternateContent>
          </a:graphicData>
        </a:graphic>
      </p:graphicFrame>
      <p:sp>
        <p:nvSpPr>
          <p:cNvPr id="10" name="Prostokąt 9"/>
          <p:cNvSpPr/>
          <p:nvPr/>
        </p:nvSpPr>
        <p:spPr>
          <a:xfrm>
            <a:off x="1459524" y="3234650"/>
            <a:ext cx="8282354" cy="3255891"/>
          </a:xfrm>
          <a:prstGeom prst="rect">
            <a:avLst/>
          </a:prstGeom>
        </p:spPr>
        <p:txBody>
          <a:bodyPr wrap="square">
            <a:spAutoFit/>
          </a:bodyPr>
          <a:lstStyle/>
          <a:p>
            <a:pPr algn="ctr">
              <a:lnSpc>
                <a:spcPct val="107000"/>
              </a:lnSpc>
              <a:spcAft>
                <a:spcPts val="800"/>
              </a:spcAft>
            </a:pPr>
            <a:r>
              <a:rPr lang="pl-PL" sz="3200" b="1" dirty="0" smtClean="0">
                <a:ea typeface="Times New Roman" panose="02020603050405020304" pitchFamily="18" charset="0"/>
                <a:cs typeface="Times New Roman" panose="02020603050405020304" pitchFamily="18" charset="0"/>
              </a:rPr>
              <a:t> </a:t>
            </a:r>
            <a:r>
              <a:rPr lang="pl-PL" sz="3200" b="1" dirty="0">
                <a:ea typeface="Times New Roman" panose="02020603050405020304" pitchFamily="18" charset="0"/>
                <a:cs typeface="Times New Roman" panose="02020603050405020304" pitchFamily="18" charset="0"/>
              </a:rPr>
              <a:t>SP! Serce i </a:t>
            </a:r>
            <a:r>
              <a:rPr lang="pl-PL" sz="3200" b="1" dirty="0" smtClean="0">
                <a:ea typeface="Times New Roman" panose="02020603050405020304" pitchFamily="18" charset="0"/>
                <a:cs typeface="Times New Roman" panose="02020603050405020304" pitchFamily="18" charset="0"/>
              </a:rPr>
              <a:t>Pomoc </a:t>
            </a:r>
          </a:p>
          <a:p>
            <a:pPr algn="ctr">
              <a:spcAft>
                <a:spcPts val="800"/>
              </a:spcAft>
            </a:pPr>
            <a:r>
              <a:rPr lang="pl-PL" sz="2400" b="1" dirty="0" smtClean="0">
                <a:effectLst/>
                <a:ea typeface="Calibri" panose="020F0502020204030204" pitchFamily="34" charset="0"/>
                <a:cs typeface="Times New Roman" panose="02020603050405020304" pitchFamily="18" charset="0"/>
              </a:rPr>
              <a:t>Program adaptacyjny dla czwartoklasistów, wspierający uczniów, rodziców i nauczycieli</a:t>
            </a:r>
          </a:p>
          <a:p>
            <a:pPr algn="ctr">
              <a:spcAft>
                <a:spcPts val="800"/>
              </a:spcAft>
            </a:pPr>
            <a:r>
              <a:rPr lang="pl-PL" sz="2400" b="1" dirty="0" smtClean="0">
                <a:effectLst/>
                <a:ea typeface="Calibri" panose="020F0502020204030204" pitchFamily="34" charset="0"/>
                <a:cs typeface="Times New Roman" panose="02020603050405020304" pitchFamily="18" charset="0"/>
              </a:rPr>
              <a:t> realizowany w Publicznej Szkole Podstawowej nr 5</a:t>
            </a:r>
          </a:p>
          <a:p>
            <a:pPr algn="ctr">
              <a:spcAft>
                <a:spcPts val="800"/>
              </a:spcAft>
            </a:pPr>
            <a:r>
              <a:rPr lang="pl-PL" sz="2400" b="1" dirty="0" smtClean="0">
                <a:effectLst/>
                <a:ea typeface="Calibri" panose="020F0502020204030204" pitchFamily="34" charset="0"/>
                <a:cs typeface="Times New Roman" panose="02020603050405020304" pitchFamily="18" charset="0"/>
              </a:rPr>
              <a:t> im. Energetyków w Stalowej Woli w latach 2021 -2026</a:t>
            </a:r>
          </a:p>
          <a:p>
            <a:pPr algn="ctr">
              <a:spcAft>
                <a:spcPts val="800"/>
              </a:spcAft>
            </a:pPr>
            <a:endParaRPr lang="pl-PL" sz="2400" b="1" dirty="0" smtClean="0">
              <a:effectLst/>
              <a:ea typeface="Calibri" panose="020F0502020204030204" pitchFamily="34" charset="0"/>
              <a:cs typeface="Times New Roman" panose="02020603050405020304" pitchFamily="18" charset="0"/>
            </a:endParaRPr>
          </a:p>
          <a:p>
            <a:pPr algn="ctr">
              <a:spcAft>
                <a:spcPts val="800"/>
              </a:spcAft>
            </a:pPr>
            <a:endParaRPr lang="pl-PL" dirty="0">
              <a:effectLst/>
              <a:ea typeface="Calibri" panose="020F0502020204030204" pitchFamily="34" charset="0"/>
              <a:cs typeface="Times New Roman" panose="02020603050405020304" pitchFamily="18" charset="0"/>
            </a:endParaRPr>
          </a:p>
        </p:txBody>
      </p:sp>
      <p:pic>
        <p:nvPicPr>
          <p:cNvPr id="11" name="Obraz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84880" y="585653"/>
            <a:ext cx="2457197" cy="2403732"/>
          </a:xfrm>
          <a:prstGeom prst="rect">
            <a:avLst/>
          </a:prstGeom>
        </p:spPr>
      </p:pic>
    </p:spTree>
    <p:extLst>
      <p:ext uri="{BB962C8B-B14F-4D97-AF65-F5344CB8AC3E}">
        <p14:creationId xmlns:p14="http://schemas.microsoft.com/office/powerpoint/2010/main" val="3461159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811823" y="826478"/>
            <a:ext cx="7463959" cy="3991708"/>
          </a:xfrm>
        </p:spPr>
        <p:txBody>
          <a:bodyPr>
            <a:normAutofit/>
          </a:bodyPr>
          <a:lstStyle/>
          <a:p>
            <a:pPr marL="0" indent="0" algn="ctr">
              <a:buNone/>
            </a:pPr>
            <a:r>
              <a:rPr lang="pl-PL" sz="1400" dirty="0" smtClean="0"/>
              <a:t>Rok 2021/2022   </a:t>
            </a:r>
          </a:p>
          <a:p>
            <a:pPr marL="0" indent="0">
              <a:buNone/>
            </a:pPr>
            <a:r>
              <a:rPr lang="pl-PL" sz="1400" b="1" dirty="0"/>
              <a:t>Zrealizowane cele: </a:t>
            </a:r>
            <a:endParaRPr lang="pl-PL" sz="1400" dirty="0"/>
          </a:p>
          <a:p>
            <a:pPr marL="0" indent="0" algn="just">
              <a:buNone/>
            </a:pPr>
            <a:r>
              <a:rPr lang="pl-PL" sz="1400" dirty="0"/>
              <a:t>Zindywidualizowane podejście do uczniów, bazowanie na ich zasobach, wzmacnianie mocnych stron. Podniesienie kwalifikacji, kompetencji Rady Pedagogicznej i Rodziców. Świadome uczestnictwo uczniów w procesie </a:t>
            </a:r>
            <a:r>
              <a:rPr lang="pl-PL" sz="1400" dirty="0" smtClean="0"/>
              <a:t>edukacyjno-wychowawczym. </a:t>
            </a:r>
            <a:r>
              <a:rPr lang="pl-PL" sz="1400" dirty="0"/>
              <a:t>Rozwój kompetencji </a:t>
            </a:r>
            <a:r>
              <a:rPr lang="pl-PL" sz="1400" dirty="0" smtClean="0"/>
              <a:t>emocjonalno-społecznych.</a:t>
            </a:r>
            <a:endParaRPr lang="pl-PL" sz="1400" dirty="0"/>
          </a:p>
          <a:p>
            <a:pPr marL="0" indent="0">
              <a:buNone/>
            </a:pPr>
            <a:endParaRPr lang="pl-PL" sz="1400" b="1" dirty="0" smtClean="0"/>
          </a:p>
          <a:p>
            <a:pPr marL="0" indent="0">
              <a:buNone/>
            </a:pPr>
            <a:r>
              <a:rPr lang="pl-PL" sz="1400" b="1" dirty="0" smtClean="0"/>
              <a:t>Wybrane </a:t>
            </a:r>
            <a:r>
              <a:rPr lang="pl-PL" sz="1400" b="1" dirty="0"/>
              <a:t>obszary zmian: </a:t>
            </a:r>
            <a:endParaRPr lang="pl-PL" sz="1400" dirty="0"/>
          </a:p>
          <a:p>
            <a:pPr marL="0" indent="0" algn="just">
              <a:buNone/>
            </a:pPr>
            <a:r>
              <a:rPr lang="pl-PL" sz="1400" dirty="0"/>
              <a:t>Poczucie obowiązku szkolnego oraz odpowiedzialności za własny rozwój psychofizyczny przekierowany na ucznia. Przyrost kompetencji emocjonalno-społecznych. Całościowy rozwój </a:t>
            </a:r>
            <a:r>
              <a:rPr lang="pl-PL" sz="1400" dirty="0" smtClean="0"/>
              <a:t>interpersonalny ucznia.</a:t>
            </a:r>
            <a:endParaRPr lang="pl-PL" sz="1400" dirty="0"/>
          </a:p>
          <a:p>
            <a:pPr marL="0" indent="0" algn="ctr">
              <a:buNone/>
            </a:pPr>
            <a:r>
              <a:rPr lang="pl-PL" sz="1400" dirty="0" smtClean="0"/>
              <a:t>         </a:t>
            </a:r>
          </a:p>
          <a:p>
            <a:pPr marL="0" indent="0">
              <a:buNone/>
            </a:pPr>
            <a:endParaRPr lang="pl-PL" dirty="0"/>
          </a:p>
        </p:txBody>
      </p:sp>
      <p:pic>
        <p:nvPicPr>
          <p:cNvPr id="3076" name="Picture 4" descr="Uczeń z książkami ilustracja wektorowa - Free Vector Download | VectorPort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781" y="1764146"/>
            <a:ext cx="3445163" cy="3445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14937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951345" y="589085"/>
            <a:ext cx="7342910" cy="5055577"/>
          </a:xfrm>
        </p:spPr>
        <p:txBody>
          <a:bodyPr>
            <a:normAutofit/>
          </a:bodyPr>
          <a:lstStyle/>
          <a:p>
            <a:pPr marL="0" indent="0">
              <a:buNone/>
            </a:pPr>
            <a:r>
              <a:rPr lang="pl-PL" sz="1400" b="1" dirty="0"/>
              <a:t>Rozwiązania zastosowane w procesie kształcenia wychowania i opieki, mające charakter innowacyjnych , działań programowych, organizacyjnych lub metodycznych</a:t>
            </a:r>
            <a:endParaRPr lang="pl-PL" sz="1400" dirty="0"/>
          </a:p>
          <a:p>
            <a:pPr marL="0" indent="0">
              <a:buNone/>
            </a:pPr>
            <a:r>
              <a:rPr lang="pl-PL" sz="1400" dirty="0"/>
              <a:t>Działania: </a:t>
            </a:r>
          </a:p>
          <a:p>
            <a:pPr marL="342900" indent="-342900" algn="just">
              <a:buFont typeface="+mj-lt"/>
              <a:buAutoNum type="arabicPeriod"/>
            </a:pPr>
            <a:r>
              <a:rPr lang="pl-PL" sz="1400" dirty="0" smtClean="0"/>
              <a:t>Rada </a:t>
            </a:r>
            <a:r>
              <a:rPr lang="pl-PL" sz="1400" dirty="0"/>
              <a:t>pedagogiczna została zapoznana z celami i założeniami programu „Serce i Pomoc”; przeanalizowano potrzeby i trudności uczniów klas czwartych. Wychowawcy klas trzecich przedstawili szczegółowo zespoły klasowe członkom Rady Pedagogicznej, zwrócili uwagę </a:t>
            </a:r>
            <a:r>
              <a:rPr lang="pl-PL" sz="1400" dirty="0" smtClean="0"/>
              <a:t>na zasoby uczniów jak również ich potrzeby </a:t>
            </a:r>
            <a:r>
              <a:rPr lang="pl-PL" sz="1400" dirty="0"/>
              <a:t>i </a:t>
            </a:r>
            <a:r>
              <a:rPr lang="pl-PL" sz="1400" dirty="0" smtClean="0"/>
              <a:t>trudności </a:t>
            </a:r>
            <a:r>
              <a:rPr lang="pl-PL" sz="1400" dirty="0" smtClean="0"/>
              <a:t>edukacyjno-wychowawcze</a:t>
            </a:r>
            <a:r>
              <a:rPr lang="pl-PL" sz="1400" dirty="0" smtClean="0"/>
              <a:t>. </a:t>
            </a:r>
            <a:endParaRPr lang="pl-PL" sz="1400" dirty="0"/>
          </a:p>
          <a:p>
            <a:pPr marL="342900" indent="-342900" algn="just">
              <a:buFont typeface="+mj-lt"/>
              <a:buAutoNum type="arabicPeriod"/>
            </a:pPr>
            <a:r>
              <a:rPr lang="pl-PL" sz="1400" dirty="0" smtClean="0"/>
              <a:t>Zmieniono </a:t>
            </a:r>
            <a:r>
              <a:rPr lang="pl-PL" sz="1400" dirty="0"/>
              <a:t>system oceniania uczniów klas </a:t>
            </a:r>
            <a:r>
              <a:rPr lang="pl-PL" sz="1400" dirty="0" smtClean="0"/>
              <a:t>czwartych: </a:t>
            </a:r>
            <a:r>
              <a:rPr lang="pl-PL" sz="1400" dirty="0"/>
              <a:t>wprowadzono informację na temat osiągnięć w postaci procentowej. W trakcie roku szkolnego zostali poddani diagnozom przedmiotowym w celu badania ich umiejętności i wiedzy oraz przyrostu kompetencji edukacyjnych. Informacja zwrotna była omawiana szczegółowo z uczniami i rodzicami na każdym etapie badań.  Wprowadzono okres ochronny dla uczniów klas czwartych /okres bez ocen niedostatecznych- I </a:t>
            </a:r>
            <a:r>
              <a:rPr lang="pl-PL" sz="1400" dirty="0" smtClean="0"/>
              <a:t>półrocze /.</a:t>
            </a:r>
            <a:endParaRPr lang="pl-PL" sz="1400" dirty="0"/>
          </a:p>
          <a:p>
            <a:pPr marL="342900" indent="-342900" algn="just">
              <a:buFont typeface="+mj-lt"/>
              <a:buAutoNum type="arabicPeriod"/>
            </a:pPr>
            <a:r>
              <a:rPr lang="pl-PL" sz="1400" dirty="0" smtClean="0"/>
              <a:t>Zorganizowano </a:t>
            </a:r>
            <a:r>
              <a:rPr lang="pl-PL" sz="1400" dirty="0"/>
              <a:t>wycieczki klasowe, wyjścia i warsztaty integracyjne, stwarzające możliwość ponownego integrowania się po czasie nauki zdalnej, kształtujące prawidłowe postawy </a:t>
            </a:r>
            <a:r>
              <a:rPr lang="pl-PL" sz="1400" dirty="0" smtClean="0"/>
              <a:t/>
            </a:r>
            <a:br>
              <a:rPr lang="pl-PL" sz="1400" dirty="0" smtClean="0"/>
            </a:br>
            <a:r>
              <a:rPr lang="pl-PL" sz="1400" dirty="0" smtClean="0"/>
              <a:t>i </a:t>
            </a:r>
            <a:r>
              <a:rPr lang="pl-PL" sz="1400" dirty="0"/>
              <a:t>zachowania interpersonalne oraz społeczne kompetencje.</a:t>
            </a:r>
          </a:p>
          <a:p>
            <a:pPr marL="342900" indent="-342900" algn="just">
              <a:buFont typeface="+mj-lt"/>
              <a:buAutoNum type="arabicPeriod"/>
            </a:pPr>
            <a:r>
              <a:rPr lang="pl-PL" sz="1400" dirty="0" smtClean="0"/>
              <a:t>Zorganizowano </a:t>
            </a:r>
            <a:r>
              <a:rPr lang="pl-PL" sz="1400" dirty="0"/>
              <a:t>spotkania informacyjne dla rodziców na temat zmian, które wprowadza realizacja programu na terenie szkoły.</a:t>
            </a:r>
          </a:p>
          <a:p>
            <a:pPr marL="342900" indent="-342900" algn="just">
              <a:buFont typeface="+mj-lt"/>
              <a:buAutoNum type="arabicPeriod"/>
            </a:pPr>
            <a:r>
              <a:rPr lang="pl-PL" sz="1400" dirty="0" smtClean="0"/>
              <a:t>Przeprowadzono </a:t>
            </a:r>
            <a:r>
              <a:rPr lang="pl-PL" sz="1400" dirty="0"/>
              <a:t>warsztaty dla rodziców na temat zachowań trudnych ze specjalistą z Poradni Zdrowia Psychicznego Dzieci i Młodzieży w Leżajsku i Poradni dla Osób z Autyzmem Dziecięcym </a:t>
            </a:r>
            <a:r>
              <a:rPr lang="pl-PL" sz="1400" dirty="0" smtClean="0"/>
              <a:t>w </a:t>
            </a:r>
            <a:r>
              <a:rPr lang="pl-PL" sz="1400" dirty="0"/>
              <a:t>Leżajsku.</a:t>
            </a:r>
          </a:p>
          <a:p>
            <a:pPr marL="0" indent="0">
              <a:buNone/>
            </a:pPr>
            <a:endParaRPr lang="pl-PL" sz="1800" dirty="0"/>
          </a:p>
        </p:txBody>
      </p:sp>
      <p:pic>
        <p:nvPicPr>
          <p:cNvPr id="4098" name="Picture 2" descr="Nauczyciel ilustracja wektor. Ilustracja złożonej z biurka - 265281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5457" y="1450109"/>
            <a:ext cx="3013961" cy="2927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91736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923636" y="526473"/>
            <a:ext cx="7370619" cy="5650490"/>
          </a:xfrm>
        </p:spPr>
        <p:txBody>
          <a:bodyPr>
            <a:normAutofit/>
          </a:bodyPr>
          <a:lstStyle/>
          <a:p>
            <a:pPr marL="0" indent="0">
              <a:buNone/>
            </a:pPr>
            <a:r>
              <a:rPr lang="pl-PL" sz="1400" b="1" dirty="0"/>
              <a:t>Działania innowacyjne ukierunkowane na rozwijanie kompetencji kluczowych uczniów, </a:t>
            </a:r>
            <a:r>
              <a:rPr lang="pl-PL" sz="1400" b="1" dirty="0" smtClean="0"/>
              <a:t/>
            </a:r>
            <a:br>
              <a:rPr lang="pl-PL" sz="1400" b="1" dirty="0" smtClean="0"/>
            </a:br>
            <a:r>
              <a:rPr lang="pl-PL" sz="1400" b="1" dirty="0" smtClean="0"/>
              <a:t>a </a:t>
            </a:r>
            <a:r>
              <a:rPr lang="pl-PL" sz="1400" b="1" dirty="0"/>
              <a:t>w szczególności kreatywności, kooperacji, komunikacji i </a:t>
            </a:r>
            <a:r>
              <a:rPr lang="pl-PL" sz="1400" b="1" dirty="0" smtClean="0"/>
              <a:t>krytycznego </a:t>
            </a:r>
            <a:r>
              <a:rPr lang="pl-PL" sz="1400" b="1" dirty="0"/>
              <a:t>myślenia </a:t>
            </a:r>
            <a:endParaRPr lang="pl-PL" sz="1400" dirty="0"/>
          </a:p>
          <a:p>
            <a:pPr marL="0" indent="0" algn="just">
              <a:buNone/>
            </a:pPr>
            <a:r>
              <a:rPr lang="pl-PL" sz="1400" dirty="0"/>
              <a:t>W ramach realizacji programu oraz rozwijania kompetencji kluczowych uczniów w tym kreatywności, kooperacji, komunikacji i krytycznego myślenia, obie klasy czwarte wzięły udział </a:t>
            </a:r>
            <a:r>
              <a:rPr lang="pl-PL" sz="1400" dirty="0" smtClean="0"/>
              <a:t/>
            </a:r>
            <a:br>
              <a:rPr lang="pl-PL" sz="1400" dirty="0" smtClean="0"/>
            </a:br>
            <a:r>
              <a:rPr lang="pl-PL" sz="1400" dirty="0" smtClean="0"/>
              <a:t>w </a:t>
            </a:r>
            <a:r>
              <a:rPr lang="pl-PL" sz="1400" dirty="0"/>
              <a:t>przygotowaniach spektakli teatralnych. Klasa 4a przygotowała przedstawienie jasełkowe </a:t>
            </a:r>
            <a:r>
              <a:rPr lang="pl-PL" sz="1400" dirty="0" smtClean="0"/>
              <a:t/>
            </a:r>
            <a:br>
              <a:rPr lang="pl-PL" sz="1400" dirty="0" smtClean="0"/>
            </a:br>
            <a:r>
              <a:rPr lang="pl-PL" sz="1400" dirty="0" smtClean="0"/>
              <a:t>pt. ”</a:t>
            </a:r>
            <a:r>
              <a:rPr lang="pl-PL" sz="1400" dirty="0"/>
              <a:t>Nawróceni”, uczniowie klasy 4b wystawili humorystyczną wersję baśni pt</a:t>
            </a:r>
            <a:r>
              <a:rPr lang="pl-PL" sz="1400" dirty="0" smtClean="0"/>
              <a:t>. ”</a:t>
            </a:r>
            <a:r>
              <a:rPr lang="pl-PL" sz="1400" dirty="0"/>
              <a:t>Królewna Śmieszka”. W trakcie przygotowań uczniowie mierzyli się ze swoimi trudnościami związanymi </a:t>
            </a:r>
            <a:r>
              <a:rPr lang="pl-PL" sz="1400" dirty="0" smtClean="0"/>
              <a:t>z </a:t>
            </a:r>
            <a:r>
              <a:rPr lang="pl-PL" sz="1400" dirty="0"/>
              <a:t>wystąpieniem publicznym. Musieli pracować nad motywacją, poczuciem obowiązku </a:t>
            </a:r>
            <a:r>
              <a:rPr lang="pl-PL" sz="1400" dirty="0" smtClean="0"/>
              <a:t>i </a:t>
            </a:r>
            <a:r>
              <a:rPr lang="pl-PL" sz="1400" dirty="0"/>
              <a:t>odpowiedzialności za sukces grupy. Rozwijali </a:t>
            </a:r>
            <a:r>
              <a:rPr lang="pl-PL" sz="1400" dirty="0" smtClean="0"/>
              <a:t>poczucie </a:t>
            </a:r>
            <a:r>
              <a:rPr lang="pl-PL" sz="1400" dirty="0"/>
              <a:t>wiary w siebie, </a:t>
            </a:r>
            <a:r>
              <a:rPr lang="pl-PL" sz="1400" dirty="0" smtClean="0"/>
              <a:t>poczucia ważności i </a:t>
            </a:r>
            <a:r>
              <a:rPr lang="pl-PL" sz="1400" dirty="0"/>
              <a:t>jedności z grupą, respektowania zasad i norm obowiązujących wszystkich członków zespołu. </a:t>
            </a:r>
          </a:p>
          <a:p>
            <a:pPr marL="0" indent="0" algn="just">
              <a:buNone/>
            </a:pPr>
            <a:r>
              <a:rPr lang="pl-PL" sz="1400" dirty="0"/>
              <a:t>Praca w zespole polegała także na podziale ról, samodzielnym przygotowaniu scenografii, strojów, muzyki i oświetlenia. Uczniowie mieli przydzielone zadania, za które byli odpowiedzialni. W trakcie działań czwartoklasiści napotykali problemy, które  na bieżąco uczyli się rozwiązywać. Czasami okazywało się, że zadanie, które przyjęli na początku jest </a:t>
            </a:r>
            <a:r>
              <a:rPr lang="pl-PL" sz="1400" dirty="0" smtClean="0"/>
              <a:t>dla </a:t>
            </a:r>
            <a:r>
              <a:rPr lang="pl-PL" sz="1400" dirty="0"/>
              <a:t>nich </a:t>
            </a:r>
            <a:r>
              <a:rPr lang="pl-PL" sz="1400" dirty="0" smtClean="0"/>
              <a:t>za </a:t>
            </a:r>
            <a:r>
              <a:rPr lang="pl-PL" sz="1400" dirty="0"/>
              <a:t>trudne, przerasta ich możliwości. Wówczas świadomie szukali rozwiązania, modyfikowali </a:t>
            </a:r>
            <a:r>
              <a:rPr lang="pl-PL" sz="1400" dirty="0" smtClean="0"/>
              <a:t>na </a:t>
            </a:r>
            <a:r>
              <a:rPr lang="pl-PL" sz="1400" dirty="0"/>
              <a:t>bieżąco w ten sposób, aby ostatecznie działanie zakończyło się sukcesem. W zderzeniu </a:t>
            </a:r>
            <a:r>
              <a:rPr lang="pl-PL" sz="1400" dirty="0" smtClean="0"/>
              <a:t>z </a:t>
            </a:r>
            <a:r>
              <a:rPr lang="pl-PL" sz="1400" dirty="0"/>
              <a:t>rzeczywistością i zadaniem nauczyli się podejmować wyzwania i przyjmować role, które realnie mogli wykonać czy przyjąć, zgodnie ze swoimi umiejętnościami i możliwościami, co nie dało im poczucia, że byli mniej ważni lub gorsi. </a:t>
            </a:r>
          </a:p>
          <a:p>
            <a:pPr marL="0" indent="0" algn="just">
              <a:buNone/>
            </a:pPr>
            <a:r>
              <a:rPr lang="pl-PL" sz="1400" dirty="0"/>
              <a:t>Kolejną innowacją był udział czwartoklasistów w działaniach Samorządu Uczniowskiego, gdzie mieli możliwość kreowania rzeczywistości społeczności uczniowskiej. Po raz pierwszy mieli prawo do głosowania, do udziału w wyborach na członków SU. Ich pomysły były respektowane i realizowane na równi z pomysłami starszych uczniów. Uczniowie bardzo chętnie i aktywnie uczestniczyli w życiu szkoły i brali udział w różnych przedsięwzięciach organizowanych na </a:t>
            </a:r>
            <a:r>
              <a:rPr lang="pl-PL" sz="1400" dirty="0" smtClean="0"/>
              <a:t>jej terenie. </a:t>
            </a:r>
            <a:r>
              <a:rPr lang="pl-PL" sz="1400" dirty="0"/>
              <a:t>Z inicjatywy czwartoklasistów pojawiły się takie akcje jak: Pierwszy szkolny turniej FIFA 22, Dzień Kolorowych Skarpetek, Wieczorek Filmowy, Dzień Piżamy.</a:t>
            </a:r>
          </a:p>
          <a:p>
            <a:pPr marL="0" indent="0">
              <a:buNone/>
            </a:pPr>
            <a:endParaRPr lang="pl-PL" sz="1400" dirty="0"/>
          </a:p>
        </p:txBody>
      </p:sp>
      <p:pic>
        <p:nvPicPr>
          <p:cNvPr id="5122" name="Picture 2" descr="Dzień Piżamy w Szkole - Podhale Reg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99212" y="4235017"/>
            <a:ext cx="3120132" cy="1731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9663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914400" y="517236"/>
            <a:ext cx="7361382" cy="5659727"/>
          </a:xfrm>
        </p:spPr>
        <p:txBody>
          <a:bodyPr>
            <a:normAutofit/>
          </a:bodyPr>
          <a:lstStyle/>
          <a:p>
            <a:pPr marL="0" indent="0" algn="just">
              <a:buNone/>
            </a:pPr>
            <a:r>
              <a:rPr lang="pl-PL" sz="1400" dirty="0"/>
              <a:t>Ważnymi działaniami były wszelkie wyjścia poza teren szkoły, które kształtowały umiejętności społeczne uczniów i sprzyjały ich integracji. Uczniowie odwiedzili lokalne instytucje użytku publicznego </a:t>
            </a:r>
            <a:r>
              <a:rPr lang="pl-PL" sz="1400" dirty="0"/>
              <a:t>(</a:t>
            </a:r>
            <a:r>
              <a:rPr lang="pl-PL" sz="1400" dirty="0" smtClean="0"/>
              <a:t>restauracje</a:t>
            </a:r>
            <a:r>
              <a:rPr lang="pl-PL" sz="1400" dirty="0"/>
              <a:t>, kina, biblioteki, Szkoła Nauki Jazdy „MOTOS</a:t>
            </a:r>
            <a:r>
              <a:rPr lang="pl-PL" sz="1400" dirty="0" smtClean="0"/>
              <a:t>”).</a:t>
            </a:r>
            <a:endParaRPr lang="pl-PL" sz="1400" dirty="0"/>
          </a:p>
          <a:p>
            <a:pPr marL="0" indent="0" algn="just">
              <a:buNone/>
            </a:pPr>
            <a:r>
              <a:rPr lang="pl-PL" sz="1400" dirty="0"/>
              <a:t>Obie klasy wzięły udział w wycieczkach integracyjno-krajoznawczych. Uczestnikami wyjazdów byli uczniowie różnych klas, co sprzyjało nie tylko integracji wewnątrzklasowej, ale także społeczności uczniowskiej. Postawa starszych uczniów była pełna życzliwości i zrozumienia wobec młodszych kolegów. Atmosfera sprzyjała integracji i pozytywnie wpłynęła na poczucie bezpieczeństwa, akceptacji i przynależności do grupy. </a:t>
            </a:r>
          </a:p>
          <a:p>
            <a:pPr marL="0" indent="0" algn="just">
              <a:buNone/>
            </a:pPr>
            <a:r>
              <a:rPr lang="pl-PL" sz="1400" dirty="0" smtClean="0"/>
              <a:t>W </a:t>
            </a:r>
            <a:r>
              <a:rPr lang="pl-PL" sz="1400" dirty="0"/>
              <a:t>czerwcu 2022 roku uczniowie klas czwartych wzięli aktywny udział w Pikniku Rodzinnym. Impreza łączyła aktywnie działania całej społeczności szkolnej- nauczycieli, uczniów i rodziców. Czwartoklasiści uczestniczyli w przygotowaniach, włączali się w organizację prac poszczególnych miejsc na terenie </a:t>
            </a:r>
            <a:r>
              <a:rPr lang="pl-PL" sz="1400" dirty="0" smtClean="0"/>
              <a:t>pikniku, np</a:t>
            </a:r>
            <a:r>
              <a:rPr lang="pl-PL" sz="1400" dirty="0"/>
              <a:t>. malowanie twarzy, robienie warkoczyków, prace na stoisku językowym i </a:t>
            </a:r>
            <a:r>
              <a:rPr lang="pl-PL" sz="1400" dirty="0" smtClean="0"/>
              <a:t>inne.</a:t>
            </a:r>
            <a:endParaRPr lang="pl-PL" sz="1400" dirty="0"/>
          </a:p>
          <a:p>
            <a:pPr marL="0" indent="0">
              <a:buNone/>
            </a:pPr>
            <a:r>
              <a:rPr lang="pl-PL" sz="1400" dirty="0"/>
              <a:t>Klasy V będą doskonalić kompetencje emocjonalno-społeczne i kształtować prawidłowe relacje rówieśnicze.</a:t>
            </a:r>
          </a:p>
          <a:p>
            <a:pPr marL="0" indent="0">
              <a:buNone/>
            </a:pPr>
            <a:r>
              <a:rPr lang="pl-PL" sz="1400" dirty="0"/>
              <a:t>Rada Pedagogiczna </a:t>
            </a:r>
            <a:r>
              <a:rPr lang="pl-PL" sz="1400" dirty="0" smtClean="0"/>
              <a:t>zadecydowała o kontynuacji </a:t>
            </a:r>
            <a:r>
              <a:rPr lang="pl-PL" sz="1400" dirty="0"/>
              <a:t>programu w kolejnym roku szkolnym.</a:t>
            </a:r>
          </a:p>
          <a:p>
            <a:pPr marL="0" indent="0">
              <a:buNone/>
            </a:pPr>
            <a:endParaRPr lang="pl-PL" sz="1400" b="1" dirty="0" smtClean="0"/>
          </a:p>
        </p:txBody>
      </p:sp>
      <p:sp>
        <p:nvSpPr>
          <p:cNvPr id="2" name="Prostokąt 1"/>
          <p:cNvSpPr/>
          <p:nvPr/>
        </p:nvSpPr>
        <p:spPr>
          <a:xfrm>
            <a:off x="8275782" y="4553635"/>
            <a:ext cx="3038763" cy="1200329"/>
          </a:xfrm>
          <a:prstGeom prst="rect">
            <a:avLst/>
          </a:prstGeom>
        </p:spPr>
        <p:txBody>
          <a:bodyPr wrap="square">
            <a:spAutoFit/>
          </a:bodyPr>
          <a:lstStyle/>
          <a:p>
            <a:pPr algn="ctr"/>
            <a:r>
              <a:rPr lang="pl-PL" b="1" dirty="0"/>
              <a:t>29 września 2022 r</a:t>
            </a:r>
            <a:r>
              <a:rPr lang="pl-PL" b="1" dirty="0" smtClean="0"/>
              <a:t>.</a:t>
            </a:r>
          </a:p>
          <a:p>
            <a:pPr algn="ctr"/>
            <a:r>
              <a:rPr lang="pl-PL" b="1" dirty="0" smtClean="0"/>
              <a:t> </a:t>
            </a:r>
            <a:r>
              <a:rPr lang="pl-PL" b="1" dirty="0"/>
              <a:t>dyrektor szkoły odebrała</a:t>
            </a:r>
          </a:p>
          <a:p>
            <a:pPr algn="ctr"/>
            <a:r>
              <a:rPr lang="pl-PL" b="1" dirty="0"/>
              <a:t> CERTYFIKAT PIERWSZEGO STOPNIA.</a:t>
            </a:r>
            <a:endParaRPr lang="pl-PL" b="1" dirty="0"/>
          </a:p>
        </p:txBody>
      </p:sp>
    </p:spTree>
    <p:extLst>
      <p:ext uri="{BB962C8B-B14F-4D97-AF65-F5344CB8AC3E}">
        <p14:creationId xmlns:p14="http://schemas.microsoft.com/office/powerpoint/2010/main" val="10192266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895926" y="563418"/>
            <a:ext cx="7407565" cy="5809673"/>
          </a:xfrm>
        </p:spPr>
        <p:txBody>
          <a:bodyPr>
            <a:noAutofit/>
          </a:bodyPr>
          <a:lstStyle/>
          <a:p>
            <a:pPr marL="0" indent="0" algn="ctr">
              <a:buNone/>
            </a:pPr>
            <a:r>
              <a:rPr lang="pl-PL" sz="1400" dirty="0"/>
              <a:t>Rok </a:t>
            </a:r>
            <a:r>
              <a:rPr lang="pl-PL" sz="1400" dirty="0" smtClean="0"/>
              <a:t>2022/2023   </a:t>
            </a:r>
            <a:endParaRPr lang="pl-PL" sz="1400" dirty="0"/>
          </a:p>
          <a:p>
            <a:pPr marL="0" indent="0" algn="just">
              <a:buNone/>
            </a:pPr>
            <a:r>
              <a:rPr lang="pl-PL" sz="1400" b="1" dirty="0" smtClean="0"/>
              <a:t>1. W </a:t>
            </a:r>
            <a:r>
              <a:rPr lang="pl-PL" sz="1400" b="1" dirty="0"/>
              <a:t>zakresie współpracy z nauczycielami:</a:t>
            </a:r>
            <a:endParaRPr lang="pl-PL" sz="1400" dirty="0"/>
          </a:p>
          <a:p>
            <a:pPr marL="0" indent="0" algn="just">
              <a:buNone/>
            </a:pPr>
            <a:r>
              <a:rPr lang="pl-PL" sz="1400" dirty="0"/>
              <a:t>Wszyscy uczący mieli stały kontakt  z  nauczycielem I etapu edukacyjnego oraz wychowawcą </a:t>
            </a:r>
            <a:r>
              <a:rPr lang="pl-PL" sz="1400" dirty="0" smtClean="0"/>
              <a:t/>
            </a:r>
            <a:br>
              <a:rPr lang="pl-PL" sz="1400" dirty="0" smtClean="0"/>
            </a:br>
            <a:r>
              <a:rPr lang="pl-PL" sz="1400" dirty="0" smtClean="0"/>
              <a:t>klasy </a:t>
            </a:r>
            <a:r>
              <a:rPr lang="pl-PL" sz="1400" dirty="0"/>
              <a:t>IV, spotykali się też w zespole, aby przekazywać najistotniejsze informacje o trudnościach uczniów zarówno dydaktycznych jak i wychowawczych. Wychowawca klasy czwartej (2022/2023) pod koniec roku szkolnego 2021/2022 wyjechał z klasą trzecią na wycieczkę, aby zintegrować się </a:t>
            </a:r>
            <a:r>
              <a:rPr lang="pl-PL" sz="1400" dirty="0" smtClean="0"/>
              <a:t/>
            </a:r>
            <a:br>
              <a:rPr lang="pl-PL" sz="1400" dirty="0" smtClean="0"/>
            </a:br>
            <a:r>
              <a:rPr lang="pl-PL" sz="1400" dirty="0" smtClean="0"/>
              <a:t>z </a:t>
            </a:r>
            <a:r>
              <a:rPr lang="pl-PL" sz="1400" dirty="0"/>
              <a:t>zespołem klasowym, poobserwować uczniów w nieformalnej sytuacji, porozmawiać o uczniach </a:t>
            </a:r>
            <a:r>
              <a:rPr lang="pl-PL" sz="1400" dirty="0" smtClean="0"/>
              <a:t/>
            </a:r>
            <a:br>
              <a:rPr lang="pl-PL" sz="1400" dirty="0" smtClean="0"/>
            </a:br>
            <a:r>
              <a:rPr lang="pl-PL" sz="1400" dirty="0" smtClean="0"/>
              <a:t>z </a:t>
            </a:r>
            <a:r>
              <a:rPr lang="pl-PL" sz="1400" dirty="0"/>
              <a:t>dotychczasowym wychowawcą.</a:t>
            </a:r>
          </a:p>
          <a:p>
            <a:pPr marL="0" indent="0" algn="just">
              <a:buNone/>
            </a:pPr>
            <a:r>
              <a:rPr lang="pl-PL" sz="1400" b="1" dirty="0" smtClean="0"/>
              <a:t>2</a:t>
            </a:r>
            <a:r>
              <a:rPr lang="pl-PL" sz="1400" b="1" dirty="0"/>
              <a:t>.  W zakresie rozwiązań organizacyjnych:</a:t>
            </a:r>
            <a:endParaRPr lang="pl-PL" sz="1400" dirty="0"/>
          </a:p>
          <a:p>
            <a:pPr marL="0" indent="0" algn="just">
              <a:buNone/>
            </a:pPr>
            <a:r>
              <a:rPr lang="pl-PL" sz="1400" dirty="0" smtClean="0"/>
              <a:t>Większość </a:t>
            </a:r>
            <a:r>
              <a:rPr lang="pl-PL" sz="1400" dirty="0"/>
              <a:t>lekcji klasy czwartej odbywała się w tej samej sali, co pomogło uczniom w lepszej organizacji dnia. Dzięki takiemu rozwiązaniu uczniowie nie byli narażeni na dodatkowy stres związany ze zmianą miejsca lekcji. Uczniowie otrzymali dodatkowe podręczniki, które mogli zostawiać w jednym miejscu, zostawiali również swoje przybory szkolne i plastyczne, co sprawiło, </a:t>
            </a:r>
            <a:r>
              <a:rPr lang="pl-PL" sz="1400" dirty="0" smtClean="0"/>
              <a:t/>
            </a:r>
            <a:br>
              <a:rPr lang="pl-PL" sz="1400" dirty="0" smtClean="0"/>
            </a:br>
            <a:r>
              <a:rPr lang="pl-PL" sz="1400" dirty="0" smtClean="0"/>
              <a:t>że </a:t>
            </a:r>
            <a:r>
              <a:rPr lang="pl-PL" sz="1400" dirty="0"/>
              <a:t>plecaki były znacznie lżejsze, było to też nawiązanie do organizacji przestrzeni w edukacji wczesnoszkolnej. Aby wdrożyć ich do kolejnego etapu, wybrane zajęcia, np. informatyka, j. angielski odbywały się w dedykowanych pracowniach.</a:t>
            </a:r>
          </a:p>
          <a:p>
            <a:pPr marL="0" indent="0">
              <a:buNone/>
            </a:pPr>
            <a:r>
              <a:rPr lang="pl-PL" sz="1400" b="1" dirty="0"/>
              <a:t>3.  W zakresie pracy na lekcji i działań wychowawczych: </a:t>
            </a:r>
            <a:endParaRPr lang="pl-PL" sz="1400" dirty="0"/>
          </a:p>
          <a:p>
            <a:pPr marL="0" indent="0" algn="just">
              <a:buNone/>
            </a:pPr>
            <a:r>
              <a:rPr lang="pl-PL" sz="1400" dirty="0" smtClean="0"/>
              <a:t>Zmieniono </a:t>
            </a:r>
            <a:r>
              <a:rPr lang="pl-PL" sz="1400" dirty="0"/>
              <a:t>system oceniania uczniów klasy </a:t>
            </a:r>
            <a:r>
              <a:rPr lang="pl-PL" sz="1400" dirty="0" smtClean="0"/>
              <a:t>czwartej, stosowano elementy </a:t>
            </a:r>
            <a:r>
              <a:rPr lang="pl-PL" sz="1400" dirty="0"/>
              <a:t>oceniania kształtującego. W trakcie roku szkolnego uczniowie byli poddawani diagnozom przedmiotowym w celu badania ich umiejętności i wiedzy oraz przyrostu kompetencji edukacyjnych. Uczniowie i rodzice na bieżąco otrzymywali informację zwrotną dotyczącą wyników diagnoz. Również szczegółową informację zwrotną podczas omawiania testów, sprawdzianów kartkówek, </a:t>
            </a:r>
            <a:r>
              <a:rPr lang="pl-PL" sz="1400" dirty="0" smtClean="0"/>
              <a:t>tak </a:t>
            </a:r>
            <a:r>
              <a:rPr lang="pl-PL" sz="1400" dirty="0"/>
              <a:t>aby uczniowie i ich rodzice wiedzieli, co uczeń opanował dobrze, a nad czym powinien jeszcze pracować.</a:t>
            </a:r>
          </a:p>
          <a:p>
            <a:pPr marL="0" indent="0">
              <a:buNone/>
            </a:pPr>
            <a:r>
              <a:rPr lang="pl-PL" sz="1400" dirty="0"/>
              <a:t>Uczniowie klasy czwartej mogli skorzystać z okresu ochronnego – okresu bez oceny niedostatecznej </a:t>
            </a:r>
            <a:r>
              <a:rPr lang="pl-PL" sz="1400" dirty="0" smtClean="0"/>
              <a:t>(I półrocze).</a:t>
            </a:r>
            <a:endParaRPr lang="pl-PL" sz="1400" dirty="0"/>
          </a:p>
          <a:p>
            <a:pPr marL="0" indent="0">
              <a:buNone/>
            </a:pPr>
            <a:endParaRPr lang="pl-PL" sz="1400" dirty="0"/>
          </a:p>
        </p:txBody>
      </p:sp>
      <p:pic>
        <p:nvPicPr>
          <p:cNvPr id="6146" name="Picture 2" descr="9 technik zapewniania oceny kształtującej – Moja oś świat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74546" y="2623128"/>
            <a:ext cx="2894387" cy="2346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29820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923636" y="581891"/>
            <a:ext cx="7379855" cy="5595072"/>
          </a:xfrm>
        </p:spPr>
        <p:txBody>
          <a:bodyPr>
            <a:normAutofit fontScale="92500" lnSpcReduction="20000"/>
          </a:bodyPr>
          <a:lstStyle/>
          <a:p>
            <a:pPr marL="0" indent="0" algn="just">
              <a:lnSpc>
                <a:spcPct val="100000"/>
              </a:lnSpc>
              <a:spcAft>
                <a:spcPts val="0"/>
              </a:spcAft>
              <a:buNone/>
            </a:pPr>
            <a:r>
              <a:rPr lang="pl-PL" sz="1500" dirty="0" smtClean="0">
                <a:effectLst/>
                <a:ea typeface="Calibri" panose="020F0502020204030204" pitchFamily="34" charset="0"/>
                <a:cs typeface="Calibri" panose="020F0502020204030204" pitchFamily="34" charset="0"/>
              </a:rPr>
              <a:t>Uczniowie mieli ograniczone</a:t>
            </a:r>
            <a:r>
              <a:rPr lang="pl-PL" sz="1500" dirty="0" smtClean="0">
                <a:effectLst/>
                <a:ea typeface="Times New Roman" panose="02020603050405020304" pitchFamily="18" charset="0"/>
                <a:cs typeface="Calibri" panose="020F0502020204030204" pitchFamily="34" charset="0"/>
              </a:rPr>
              <a:t> zadania domowe do minimum</a:t>
            </a:r>
            <a:r>
              <a:rPr lang="pl-PL" sz="1500" dirty="0" smtClean="0">
                <a:effectLst/>
                <a:ea typeface="Calibri" panose="020F0502020204030204" pitchFamily="34" charset="0"/>
                <a:cs typeface="Calibri" panose="020F0502020204030204" pitchFamily="34" charset="0"/>
              </a:rPr>
              <a:t> lub nie zadawano im prac domowych, nie zadawano na weekendy. Stworzono im możliwość wielokrotnego poprawiania ocen. </a:t>
            </a:r>
            <a:r>
              <a:rPr lang="pl-PL" sz="1500" dirty="0" smtClean="0">
                <a:effectLst/>
                <a:ea typeface="Times New Roman" panose="02020603050405020304" pitchFamily="18" charset="0"/>
                <a:cs typeface="Calibri" panose="020F0502020204030204" pitchFamily="34" charset="0"/>
              </a:rPr>
              <a:t>Sprawdzanie wiedzy w formie pisemnej poprzedzone było</a:t>
            </a:r>
            <a:r>
              <a:rPr lang="pl-PL" sz="1500" dirty="0" smtClean="0">
                <a:solidFill>
                  <a:srgbClr val="212121"/>
                </a:solidFill>
                <a:effectLst/>
                <a:ea typeface="Times New Roman" panose="02020603050405020304" pitchFamily="18" charset="0"/>
                <a:cs typeface="Calibri" panose="020F0502020204030204" pitchFamily="34" charset="0"/>
              </a:rPr>
              <a:t> informacjami dotyczącymi opanowania danego tematu</a:t>
            </a:r>
            <a:r>
              <a:rPr lang="pl-PL" sz="1500" dirty="0" smtClean="0">
                <a:effectLst/>
                <a:ea typeface="Times New Roman" panose="02020603050405020304" pitchFamily="18" charset="0"/>
                <a:cs typeface="Calibri" panose="020F0502020204030204" pitchFamily="34" charset="0"/>
              </a:rPr>
              <a:t>. Jako sposób sprawdzania wiedzy w grudniu 2022r. na matematyce wprowadzono </a:t>
            </a:r>
            <a:r>
              <a:rPr lang="pl-PL" sz="1500" dirty="0" err="1" smtClean="0">
                <a:effectLst/>
                <a:ea typeface="Times New Roman" panose="02020603050405020304" pitchFamily="18" charset="0"/>
                <a:cs typeface="Calibri" panose="020F0502020204030204" pitchFamily="34" charset="0"/>
              </a:rPr>
              <a:t>Bloksy</a:t>
            </a:r>
            <a:r>
              <a:rPr lang="pl-PL" sz="1500" dirty="0" smtClean="0">
                <a:effectLst/>
                <a:ea typeface="Times New Roman" panose="02020603050405020304" pitchFamily="18" charset="0"/>
                <a:cs typeface="Calibri" panose="020F0502020204030204" pitchFamily="34" charset="0"/>
              </a:rPr>
              <a:t>, uczące jednocześnie kodowania, które bardzo spodobały się uczniom. Bardzo często odnoszono się do treści poznanych w klasach 1-3, wprowadzono dodatkowe nagrody-plusy za samodzielne i ciekawe przemyślenia oraz nietypowe rozwiązania, które następnie zamieniano na oceny bardzo dobre i celujące. Dbano, aby materiał zawierał nowości, ciekawostki, wprowadzono filmy edukacyjne, gry na </a:t>
            </a:r>
            <a:r>
              <a:rPr lang="pl-PL" sz="1500" dirty="0" err="1" smtClean="0">
                <a:effectLst/>
                <a:ea typeface="Times New Roman" panose="02020603050405020304" pitchFamily="18" charset="0"/>
                <a:cs typeface="Calibri" panose="020F0502020204030204" pitchFamily="34" charset="0"/>
              </a:rPr>
              <a:t>Kahoot</a:t>
            </a:r>
            <a:r>
              <a:rPr lang="pl-PL" sz="1500" dirty="0" smtClean="0">
                <a:effectLst/>
                <a:ea typeface="Times New Roman" panose="02020603050405020304" pitchFamily="18" charset="0"/>
                <a:cs typeface="Calibri" panose="020F0502020204030204" pitchFamily="34" charset="0"/>
              </a:rPr>
              <a:t>!, </a:t>
            </a:r>
            <a:r>
              <a:rPr lang="pl-PL" sz="1500" dirty="0" err="1" smtClean="0">
                <a:effectLst/>
                <a:ea typeface="Times New Roman" panose="02020603050405020304" pitchFamily="18" charset="0"/>
                <a:cs typeface="Calibri" panose="020F0502020204030204" pitchFamily="34" charset="0"/>
              </a:rPr>
              <a:t>Wordwall</a:t>
            </a:r>
            <a:r>
              <a:rPr lang="pl-PL" sz="1500" dirty="0" smtClean="0">
                <a:effectLst/>
                <a:ea typeface="Times New Roman" panose="02020603050405020304" pitchFamily="18" charset="0"/>
                <a:cs typeface="Calibri" panose="020F0502020204030204" pitchFamily="34" charset="0"/>
              </a:rPr>
              <a:t>, gry dydaktyczne, często wykorzystywano metodę burzy mózgów i ćwiczeń praktycznych.</a:t>
            </a:r>
            <a:r>
              <a:rPr lang="pl-PL" sz="1500" dirty="0" smtClean="0">
                <a:solidFill>
                  <a:srgbClr val="212121"/>
                </a:solidFill>
                <a:effectLst/>
                <a:ea typeface="Times New Roman" panose="02020603050405020304" pitchFamily="18" charset="0"/>
                <a:cs typeface="Calibri" panose="020F0502020204030204" pitchFamily="34" charset="0"/>
              </a:rPr>
              <a:t> Zwracano szczególną uwagę, aby opanowanie kompetencji kluczowych odbywało się w prosty sposób, i</a:t>
            </a:r>
            <a:r>
              <a:rPr lang="pl-PL" sz="1500" dirty="0" smtClean="0">
                <a:effectLst/>
                <a:ea typeface="Times New Roman" panose="02020603050405020304" pitchFamily="18" charset="0"/>
                <a:cs typeface="Calibri" panose="020F0502020204030204" pitchFamily="34" charset="0"/>
              </a:rPr>
              <a:t>ndywidualizowano proces nauczania; dostosowano tempo pracy oraz notatki do możliwości ucznia. </a:t>
            </a:r>
            <a:endParaRPr lang="pl-PL" sz="1500" dirty="0" smtClean="0">
              <a:effectLst/>
              <a:ea typeface="Calibri" panose="020F0502020204030204" pitchFamily="34" charset="0"/>
              <a:cs typeface="Times New Roman" panose="02020603050405020304" pitchFamily="18" charset="0"/>
            </a:endParaRPr>
          </a:p>
          <a:p>
            <a:pPr marL="0" indent="0" algn="just">
              <a:lnSpc>
                <a:spcPct val="100000"/>
              </a:lnSpc>
              <a:spcAft>
                <a:spcPts val="0"/>
              </a:spcAft>
              <a:buNone/>
            </a:pPr>
            <a:r>
              <a:rPr lang="pl-PL" sz="1500" dirty="0" smtClean="0">
                <a:effectLst/>
                <a:ea typeface="Calibri" panose="020F0502020204030204" pitchFamily="34" charset="0"/>
                <a:cs typeface="Calibri" panose="020F0502020204030204" pitchFamily="34" charset="0"/>
              </a:rPr>
              <a:t>Podczas lekcji wychowawczej zorganizowano warsztaty integracyjne przy współpracy pedagoga, kształtujące prawidłowe postawy i zachowania interpersonalne oraz kompetencje społeczne. Uczniowie brali udział w zajęciach rozwijających kreatywność z wychowawcą, podczas których uczestniczyli w zabawach integracyjnych, które rozwijały ich umiejętności kreatywnego myślenia oraz pracy w zespole.</a:t>
            </a:r>
            <a:endParaRPr lang="pl-PL" sz="1500" dirty="0" smtClean="0">
              <a:effectLst/>
              <a:ea typeface="Calibri" panose="020F0502020204030204" pitchFamily="34" charset="0"/>
              <a:cs typeface="Times New Roman" panose="02020603050405020304" pitchFamily="18" charset="0"/>
            </a:endParaRPr>
          </a:p>
          <a:p>
            <a:pPr marL="0" indent="0" algn="just">
              <a:lnSpc>
                <a:spcPct val="100000"/>
              </a:lnSpc>
              <a:spcAft>
                <a:spcPts val="0"/>
              </a:spcAft>
              <a:buNone/>
            </a:pPr>
            <a:r>
              <a:rPr lang="pl-PL" sz="1500" dirty="0" smtClean="0">
                <a:effectLst/>
                <a:ea typeface="Calibri" panose="020F0502020204030204" pitchFamily="34" charset="0"/>
                <a:cs typeface="Calibri" panose="020F0502020204030204" pitchFamily="34" charset="0"/>
              </a:rPr>
              <a:t>W ramach rozwijania kreatywności, kooperacji, komunikacji i krytycznego myślenia, klasa czwarta brała udział w konkursach szczególnie o charakterze twórczym, organizowanych przez Samorząd Uczniowski jak również podmioty zewnętrzne. Konkursy te (na dekorację bożonarodzeniową oraz wielkanocną, na strój ekologiczny) wymagały pracy zespołowej oraz kooperacji jak również kreatywnego myślenia. Uczniowie pracowali z poczuciem obowiązku </a:t>
            </a:r>
            <a:r>
              <a:rPr lang="pl-PL" sz="1500" dirty="0" smtClean="0">
                <a:effectLst/>
                <a:ea typeface="Calibri" panose="020F0502020204030204" pitchFamily="34" charset="0"/>
                <a:cs typeface="Calibri" panose="020F0502020204030204" pitchFamily="34" charset="0"/>
              </a:rPr>
              <a:t>i </a:t>
            </a:r>
            <a:r>
              <a:rPr lang="pl-PL" sz="1500" dirty="0" smtClean="0">
                <a:effectLst/>
                <a:ea typeface="Calibri" panose="020F0502020204030204" pitchFamily="34" charset="0"/>
                <a:cs typeface="Calibri" panose="020F0502020204030204" pitchFamily="34" charset="0"/>
              </a:rPr>
              <a:t>odpowiedzialności za sukces grupy. </a:t>
            </a:r>
          </a:p>
          <a:p>
            <a:pPr marL="0" indent="0" algn="just">
              <a:lnSpc>
                <a:spcPct val="100000"/>
              </a:lnSpc>
              <a:buNone/>
            </a:pPr>
            <a:r>
              <a:rPr lang="pl-PL" sz="1500" dirty="0" smtClean="0"/>
              <a:t>Cała </a:t>
            </a:r>
            <a:r>
              <a:rPr lang="pl-PL" sz="1500" dirty="0"/>
              <a:t>społeczność klasowa współpracowała z </a:t>
            </a:r>
            <a:r>
              <a:rPr lang="pl-PL" sz="1500" dirty="0" smtClean="0"/>
              <a:t>koleżankami z Ukrainy, </a:t>
            </a:r>
            <a:r>
              <a:rPr lang="pl-PL" sz="1500" dirty="0"/>
              <a:t>uczniowie chętnie dziewczynkom pomagali, integrowali się z nimi, stanowili wsparcie od strony </a:t>
            </a:r>
            <a:r>
              <a:rPr lang="pl-PL" sz="1500" dirty="0" smtClean="0"/>
              <a:t>językowej. </a:t>
            </a:r>
            <a:r>
              <a:rPr lang="pl-PL" sz="1500" dirty="0"/>
              <a:t>Dzięki integracji klasy uczennice znacznie rozwinęły swoje umiejętności językowe, co przełożyło się </a:t>
            </a:r>
            <a:r>
              <a:rPr lang="pl-PL" sz="1500" dirty="0" smtClean="0"/>
              <a:t/>
            </a:r>
            <a:br>
              <a:rPr lang="pl-PL" sz="1500" dirty="0" smtClean="0"/>
            </a:br>
            <a:r>
              <a:rPr lang="pl-PL" sz="1500" dirty="0" smtClean="0"/>
              <a:t>na </a:t>
            </a:r>
            <a:r>
              <a:rPr lang="pl-PL" sz="1500" dirty="0"/>
              <a:t>ich końcowe wyniki w nauczaniu, a czwartoklasiści rozwinęli swoje kompetencje społeczne.</a:t>
            </a:r>
          </a:p>
          <a:p>
            <a:pPr algn="just">
              <a:lnSpc>
                <a:spcPct val="100000"/>
              </a:lnSpc>
              <a:spcAft>
                <a:spcPts val="0"/>
              </a:spcAft>
            </a:pPr>
            <a:endParaRPr lang="pl-PL" sz="1400" dirty="0"/>
          </a:p>
        </p:txBody>
      </p:sp>
      <p:pic>
        <p:nvPicPr>
          <p:cNvPr id="7170" name="Picture 2" descr="Ćwiczenia matematyczne dla klasy 5 - Bloksy kl 5 4b - Studoc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05611" y="581891"/>
            <a:ext cx="2461241" cy="3482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72968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905164" y="544945"/>
            <a:ext cx="7379854" cy="5717310"/>
          </a:xfrm>
        </p:spPr>
        <p:txBody>
          <a:bodyPr>
            <a:normAutofit/>
          </a:bodyPr>
          <a:lstStyle/>
          <a:p>
            <a:pPr marL="0" indent="0">
              <a:lnSpc>
                <a:spcPct val="107000"/>
              </a:lnSpc>
              <a:spcAft>
                <a:spcPts val="0"/>
              </a:spcAft>
              <a:buNone/>
            </a:pPr>
            <a:r>
              <a:rPr lang="pl-PL" sz="1400" b="1" dirty="0">
                <a:latin typeface="Calibri" panose="020F0502020204030204" pitchFamily="34" charset="0"/>
                <a:ea typeface="Times New Roman" panose="02020603050405020304" pitchFamily="18" charset="0"/>
                <a:cs typeface="Calibri" panose="020F0502020204030204" pitchFamily="34" charset="0"/>
              </a:rPr>
              <a:t>4.  W zakresie współpracy z innymi klasami</a:t>
            </a:r>
            <a:r>
              <a:rPr lang="pl-PL" sz="1400" b="1" dirty="0" smtClean="0">
                <a:latin typeface="Calibri" panose="020F0502020204030204" pitchFamily="34" charset="0"/>
                <a:ea typeface="Times New Roman" panose="02020603050405020304" pitchFamily="18" charset="0"/>
                <a:cs typeface="Calibri" panose="020F0502020204030204" pitchFamily="34" charset="0"/>
              </a:rPr>
              <a:t>:</a:t>
            </a:r>
            <a:r>
              <a:rPr lang="pl-PL" sz="1400" dirty="0">
                <a:latin typeface="Calibri" panose="020F0502020204030204" pitchFamily="34" charset="0"/>
                <a:ea typeface="Calibri" panose="020F0502020204030204" pitchFamily="34" charset="0"/>
                <a:cs typeface="Calibri" panose="020F0502020204030204" pitchFamily="34" charset="0"/>
              </a:rPr>
              <a:t> </a:t>
            </a:r>
            <a:endParaRPr lang="pl-PL"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Aft>
                <a:spcPts val="800"/>
              </a:spcAft>
              <a:buNone/>
            </a:pPr>
            <a:r>
              <a:rPr lang="pl-PL" sz="1400" dirty="0">
                <a:latin typeface="Calibri" panose="020F0502020204030204" pitchFamily="34" charset="0"/>
                <a:ea typeface="Calibri" panose="020F0502020204030204" pitchFamily="34" charset="0"/>
                <a:cs typeface="Calibri" panose="020F0502020204030204" pitchFamily="34" charset="0"/>
              </a:rPr>
              <a:t>Pod koniec roku szkolnego 2022/2023 zorganizowano 5-cio dniowy wyjazd na „Zieloną Szkołę” dla klasy 4 oraz klasy 3, co sprzyjało nie tylko integracji wewnątrzklasowej, ale także integracji społeczności uczniowskiej. Postawa starszych uczniów była pełna życzliwości i zrozumienia wobec młodszych kolegów. Atmosfera sprzyjała integracji i pozytywnie wpłynęła na poczucie bezpieczeństwa, akceptacji i przynależności do grupy. Większość uczniów po raz pierwszy uczestniczyła w tak długim pobycie poza domem i rodziną. Uczniowie nabywali umiejętności pracy w zespołach poprzez udziały w konkursach (konkurs czystości, zawody sportowe</a:t>
            </a:r>
            <a:r>
              <a:rPr lang="pl-PL" sz="1400" dirty="0" smtClean="0">
                <a:latin typeface="Calibri" panose="020F0502020204030204" pitchFamily="34" charset="0"/>
                <a:ea typeface="Calibri" panose="020F0502020204030204" pitchFamily="34" charset="0"/>
                <a:cs typeface="Calibri" panose="020F0502020204030204" pitchFamily="34" charset="0"/>
              </a:rPr>
              <a:t>), </a:t>
            </a:r>
            <a:r>
              <a:rPr lang="pl-PL" sz="1400" dirty="0">
                <a:latin typeface="Calibri" panose="020F0502020204030204" pitchFamily="34" charset="0"/>
                <a:ea typeface="Calibri" panose="020F0502020204030204" pitchFamily="34" charset="0"/>
                <a:cs typeface="Calibri" panose="020F0502020204030204" pitchFamily="34" charset="0"/>
              </a:rPr>
              <a:t>jak również pracowali nad własną samodyscypliną i edukacją (konkursy indywidualne – konkurs dobrych manier przy stole, konkurs plastyczny, </a:t>
            </a:r>
            <a:r>
              <a:rPr lang="pl-PL" sz="1400" dirty="0" smtClean="0">
                <a:latin typeface="Calibri" panose="020F0502020204030204" pitchFamily="34" charset="0"/>
                <a:ea typeface="Calibri" panose="020F0502020204030204" pitchFamily="34" charset="0"/>
                <a:cs typeface="Calibri" panose="020F0502020204030204" pitchFamily="34" charset="0"/>
              </a:rPr>
              <a:t>quizy).  </a:t>
            </a:r>
            <a:r>
              <a:rPr lang="pl-PL" sz="1400" dirty="0">
                <a:latin typeface="Calibri" panose="020F0502020204030204" pitchFamily="34" charset="0"/>
                <a:ea typeface="Calibri" panose="020F0502020204030204" pitchFamily="34" charset="0"/>
                <a:cs typeface="Calibri" panose="020F0502020204030204" pitchFamily="34" charset="0"/>
              </a:rPr>
              <a:t>Ciągłość działań zapewnił pobyt kolejnego wychowawcy przyszłorocznej klasy czwartej na wyjeździe.</a:t>
            </a:r>
            <a:endParaRPr lang="pl-PL"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Aft>
                <a:spcPts val="800"/>
              </a:spcAft>
              <a:buNone/>
            </a:pPr>
            <a:r>
              <a:rPr lang="pl-PL" sz="1400" b="1" dirty="0" smtClean="0">
                <a:latin typeface="Calibri" panose="020F0502020204030204" pitchFamily="34" charset="0"/>
                <a:ea typeface="Times New Roman" panose="02020603050405020304" pitchFamily="18" charset="0"/>
                <a:cs typeface="Calibri" panose="020F0502020204030204" pitchFamily="34" charset="0"/>
              </a:rPr>
              <a:t>5. W zakresie współpracy z rodzicami:</a:t>
            </a:r>
            <a:endParaRPr lang="pl-PL"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Aft>
                <a:spcPts val="800"/>
              </a:spcAft>
              <a:buNone/>
            </a:pPr>
            <a:r>
              <a:rPr lang="pl-PL" sz="1400" dirty="0" smtClean="0">
                <a:latin typeface="Calibri" panose="020F0502020204030204" pitchFamily="34" charset="0"/>
                <a:ea typeface="Calibri" panose="020F0502020204030204" pitchFamily="34" charset="0"/>
                <a:cs typeface="Calibri" panose="020F0502020204030204" pitchFamily="34" charset="0"/>
              </a:rPr>
              <a:t>Zorganizowano spotkania informacyjne </a:t>
            </a:r>
            <a:r>
              <a:rPr lang="pl-PL" sz="1400" dirty="0">
                <a:latin typeface="Calibri" panose="020F0502020204030204" pitchFamily="34" charset="0"/>
                <a:ea typeface="Calibri" panose="020F0502020204030204" pitchFamily="34" charset="0"/>
                <a:cs typeface="Calibri" panose="020F0502020204030204" pitchFamily="34" charset="0"/>
              </a:rPr>
              <a:t>dla rodziców na temat zmian, które wprowadza realizacja programu na terenie szkoły. Zorganizowano zajęcia otwarte dla rodziców (lekcja matematyki), </a:t>
            </a:r>
            <a:r>
              <a:rPr lang="pl-PL" sz="1400" dirty="0">
                <a:latin typeface="Calibri" panose="020F0502020204030204" pitchFamily="34" charset="0"/>
                <a:ea typeface="Times New Roman" panose="02020603050405020304" pitchFamily="18" charset="0"/>
                <a:cs typeface="Calibri" panose="020F0502020204030204" pitchFamily="34" charset="0"/>
              </a:rPr>
              <a:t>by mogli </a:t>
            </a:r>
            <a:r>
              <a:rPr lang="pl-PL" sz="1400" dirty="0" smtClean="0">
                <a:latin typeface="Calibri" panose="020F0502020204030204" pitchFamily="34" charset="0"/>
                <a:ea typeface="Times New Roman" panose="02020603050405020304" pitchFamily="18" charset="0"/>
                <a:cs typeface="Calibri" panose="020F0502020204030204" pitchFamily="34" charset="0"/>
              </a:rPr>
              <a:t>zobaczyć, </a:t>
            </a:r>
            <a:r>
              <a:rPr lang="pl-PL" sz="1400" dirty="0">
                <a:latin typeface="Calibri" panose="020F0502020204030204" pitchFamily="34" charset="0"/>
                <a:ea typeface="Times New Roman" panose="02020603050405020304" pitchFamily="18" charset="0"/>
                <a:cs typeface="Calibri" panose="020F0502020204030204" pitchFamily="34" charset="0"/>
              </a:rPr>
              <a:t>jak przebiega praca z uczniami oraz jak oni pracują w grupie. Wychowawca klasy oraz inni nauczyciele byli w stałym kontakcie z rodzicami poprzez e-dziennik. Rada Rodziców klasy czwartej aktywnie współpracowała w organizacji uroczystości </a:t>
            </a:r>
            <a:r>
              <a:rPr lang="pl-PL" sz="1400" dirty="0" smtClean="0">
                <a:latin typeface="Calibri" panose="020F0502020204030204" pitchFamily="34" charset="0"/>
                <a:ea typeface="Times New Roman" panose="02020603050405020304" pitchFamily="18" charset="0"/>
                <a:cs typeface="Calibri" panose="020F0502020204030204" pitchFamily="34" charset="0"/>
              </a:rPr>
              <a:t>i </a:t>
            </a:r>
            <a:r>
              <a:rPr lang="pl-PL" sz="1400" dirty="0">
                <a:latin typeface="Calibri" panose="020F0502020204030204" pitchFamily="34" charset="0"/>
                <a:ea typeface="Times New Roman" panose="02020603050405020304" pitchFamily="18" charset="0"/>
                <a:cs typeface="Calibri" panose="020F0502020204030204" pitchFamily="34" charset="0"/>
              </a:rPr>
              <a:t>przedsięwzięć klasowych, włączyła się też aktywnie w pracę Rady Rodziców szkoły.</a:t>
            </a:r>
            <a:endParaRPr lang="pl-PL"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pl-PL" dirty="0"/>
          </a:p>
        </p:txBody>
      </p:sp>
      <p:pic>
        <p:nvPicPr>
          <p:cNvPr id="8194" name="Picture 2" descr="Obraz Wycieczka szkolna w naturze na wymiar • szkoła, wektor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5198" y="862156"/>
            <a:ext cx="3222847" cy="178868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Rada rodziców - Dla rodziców - Zespół Szkolno - Przedszkolny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1714" y="3403600"/>
            <a:ext cx="2489817" cy="2110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1937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884382" y="572654"/>
            <a:ext cx="7326745" cy="5800438"/>
          </a:xfrm>
        </p:spPr>
        <p:txBody>
          <a:bodyPr>
            <a:noAutofit/>
          </a:bodyPr>
          <a:lstStyle/>
          <a:p>
            <a:pPr marL="0" indent="0" algn="just">
              <a:lnSpc>
                <a:spcPct val="100000"/>
              </a:lnSpc>
              <a:spcBef>
                <a:spcPts val="0"/>
              </a:spcBef>
              <a:buNone/>
            </a:pPr>
            <a:r>
              <a:rPr lang="pl-PL" sz="1400" b="1" dirty="0" smtClean="0">
                <a:effectLst/>
                <a:latin typeface="Calibri" panose="020F0502020204030204" pitchFamily="34" charset="0"/>
                <a:ea typeface="Calibri" panose="020F0502020204030204" pitchFamily="34" charset="0"/>
                <a:cs typeface="Times New Roman" panose="02020603050405020304" pitchFamily="18" charset="0"/>
              </a:rPr>
              <a:t>W ramach realizacji i kontynuacji programu Serce i Pomoc w klasie piątej:</a:t>
            </a:r>
          </a:p>
          <a:p>
            <a:pPr marL="0" indent="0" algn="just">
              <a:lnSpc>
                <a:spcPct val="100000"/>
              </a:lnSpc>
              <a:buNone/>
            </a:pPr>
            <a:r>
              <a:rPr lang="pl-PL" sz="1400" dirty="0" smtClean="0">
                <a:effectLst/>
                <a:latin typeface="Calibri" panose="020F0502020204030204" pitchFamily="34" charset="0"/>
                <a:ea typeface="Calibri" panose="020F0502020204030204" pitchFamily="34" charset="0"/>
                <a:cs typeface="Times New Roman" panose="02020603050405020304" pitchFamily="18" charset="0"/>
              </a:rPr>
              <a:t>Klasa piąta raz w miesiącu wychodziła poza teren szkoły, uczniowie brali udział głównie </a:t>
            </a:r>
            <a:r>
              <a:rPr lang="pl-PL" sz="1400" dirty="0" smtClean="0">
                <a:effectLst/>
                <a:latin typeface="Calibri" panose="020F0502020204030204" pitchFamily="34" charset="0"/>
                <a:ea typeface="Calibri" panose="020F0502020204030204" pitchFamily="34" charset="0"/>
                <a:cs typeface="Times New Roman" panose="02020603050405020304" pitchFamily="18" charset="0"/>
              </a:rPr>
              <a:t/>
            </a:r>
            <a:br>
              <a:rPr lang="pl-PL" sz="1400" dirty="0" smtClean="0">
                <a:effectLst/>
                <a:latin typeface="Calibri" panose="020F0502020204030204" pitchFamily="34" charset="0"/>
                <a:ea typeface="Calibri" panose="020F0502020204030204" pitchFamily="34" charset="0"/>
                <a:cs typeface="Times New Roman" panose="02020603050405020304" pitchFamily="18" charset="0"/>
              </a:rPr>
            </a:br>
            <a:r>
              <a:rPr lang="pl-PL" sz="1400" dirty="0" smtClean="0">
                <a:effectLst/>
                <a:latin typeface="Calibri" panose="020F0502020204030204" pitchFamily="34" charset="0"/>
                <a:ea typeface="Calibri" panose="020F0502020204030204" pitchFamily="34" charset="0"/>
                <a:cs typeface="Times New Roman" panose="02020603050405020304" pitchFamily="18" charset="0"/>
              </a:rPr>
              <a:t>w </a:t>
            </a:r>
            <a:r>
              <a:rPr lang="pl-PL" sz="1400" dirty="0" smtClean="0">
                <a:effectLst/>
                <a:latin typeface="Calibri" panose="020F0502020204030204" pitchFamily="34" charset="0"/>
                <a:ea typeface="Calibri" panose="020F0502020204030204" pitchFamily="34" charset="0"/>
                <a:cs typeface="Times New Roman" panose="02020603050405020304" pitchFamily="18" charset="0"/>
              </a:rPr>
              <a:t>wyjściach mających na celu pogłębienie ich integracji, rozwijanie umiejętności współpracy, ale także kształtowanie postaw właściwego zachowania w miejscach użytku publicznego oraz przestrzegania zasad i norm obowiązujących w czasie wyjść. </a:t>
            </a:r>
          </a:p>
          <a:p>
            <a:pPr marL="0" indent="0" algn="just">
              <a:lnSpc>
                <a:spcPct val="100000"/>
              </a:lnSpc>
              <a:buNone/>
            </a:pPr>
            <a:r>
              <a:rPr lang="pl-PL" sz="1400" dirty="0" smtClean="0">
                <a:effectLst/>
                <a:latin typeface="Calibri" panose="020F0502020204030204" pitchFamily="34" charset="0"/>
                <a:ea typeface="Calibri" panose="020F0502020204030204" pitchFamily="34" charset="0"/>
                <a:cs typeface="Times New Roman" panose="02020603050405020304" pitchFamily="18" charset="0"/>
              </a:rPr>
              <a:t>Uczniowie po raz kolejny przygotowali uroczystość szkolną. Wszyscy członkowie zespołu klasowego wzięli udział w występie, pokonując stres i wewnętrzne obawy. </a:t>
            </a:r>
          </a:p>
          <a:p>
            <a:pPr marL="0" indent="0" algn="just">
              <a:lnSpc>
                <a:spcPct val="100000"/>
              </a:lnSpc>
              <a:buNone/>
            </a:pPr>
            <a:r>
              <a:rPr lang="pl-PL" sz="1400" dirty="0" smtClean="0">
                <a:effectLst/>
                <a:latin typeface="Calibri" panose="020F0502020204030204" pitchFamily="34" charset="0"/>
                <a:ea typeface="Calibri" panose="020F0502020204030204" pitchFamily="34" charset="0"/>
                <a:cs typeface="Times New Roman" panose="02020603050405020304" pitchFamily="18" charset="0"/>
              </a:rPr>
              <a:t>Do współpracy w życiu klasy udało się zaangażować większą grupę rodziców, którzy pomagali przy organizacji imprez klasowych, wyjść czy wyjazdów. Rodzice brali także udział </a:t>
            </a:r>
            <a:r>
              <a:rPr lang="pl-PL" sz="1400" dirty="0" smtClean="0">
                <a:effectLst/>
                <a:latin typeface="Calibri" panose="020F0502020204030204" pitchFamily="34" charset="0"/>
                <a:ea typeface="Calibri" panose="020F0502020204030204" pitchFamily="34" charset="0"/>
                <a:cs typeface="Times New Roman" panose="02020603050405020304" pitchFamily="18" charset="0"/>
              </a:rPr>
              <a:t/>
            </a:r>
            <a:br>
              <a:rPr lang="pl-PL" sz="1400" dirty="0" smtClean="0">
                <a:effectLst/>
                <a:latin typeface="Calibri" panose="020F0502020204030204" pitchFamily="34" charset="0"/>
                <a:ea typeface="Calibri" panose="020F0502020204030204" pitchFamily="34" charset="0"/>
                <a:cs typeface="Times New Roman" panose="02020603050405020304" pitchFamily="18" charset="0"/>
              </a:rPr>
            </a:br>
            <a:r>
              <a:rPr lang="pl-PL" sz="1400" dirty="0" smtClean="0">
                <a:effectLst/>
                <a:latin typeface="Calibri" panose="020F0502020204030204" pitchFamily="34" charset="0"/>
                <a:ea typeface="Calibri" panose="020F0502020204030204" pitchFamily="34" charset="0"/>
                <a:cs typeface="Times New Roman" panose="02020603050405020304" pitchFamily="18" charset="0"/>
              </a:rPr>
              <a:t>w </a:t>
            </a:r>
            <a:r>
              <a:rPr lang="pl-PL" sz="1400" dirty="0" smtClean="0">
                <a:effectLst/>
                <a:latin typeface="Calibri" panose="020F0502020204030204" pitchFamily="34" charset="0"/>
                <a:ea typeface="Calibri" panose="020F0502020204030204" pitchFamily="34" charset="0"/>
                <a:cs typeface="Times New Roman" panose="02020603050405020304" pitchFamily="18" charset="0"/>
              </a:rPr>
              <a:t>przygotowaniu dekoracji i własnoręcznie wykonali prezenty dla uczniów. Z inicjatywy rodziców uczniowie w czasie “Zielonej Szkoły” nie używali telefonów komórkowych, ponieważ byli zobowiązani do ich pozostawienia w domach.  </a:t>
            </a:r>
          </a:p>
          <a:p>
            <a:pPr marL="0" indent="0" algn="just">
              <a:lnSpc>
                <a:spcPct val="100000"/>
              </a:lnSpc>
              <a:buNone/>
            </a:pPr>
            <a:r>
              <a:rPr lang="pl-PL" sz="1400" dirty="0" smtClean="0">
                <a:effectLst/>
                <a:latin typeface="Calibri" panose="020F0502020204030204" pitchFamily="34" charset="0"/>
                <a:ea typeface="Calibri" panose="020F0502020204030204" pitchFamily="34" charset="0"/>
                <a:cs typeface="Times New Roman" panose="02020603050405020304" pitchFamily="18" charset="0"/>
              </a:rPr>
              <a:t>Ocenianie uległo modyfikacji, nauczyciele starali się docenić wysiłek i wkład włożony w zdobywanie wiedzy, pogłębiła się indywidualizacja wymagań i ocen. </a:t>
            </a:r>
            <a:r>
              <a:rPr lang="pl-PL" sz="1400" dirty="0" smtClean="0">
                <a:effectLst/>
                <a:latin typeface="Calibri" panose="020F0502020204030204" pitchFamily="34" charset="0"/>
                <a:ea typeface="Calibri" panose="020F0502020204030204" pitchFamily="34" charset="0"/>
                <a:cs typeface="Times New Roman" panose="02020603050405020304" pitchFamily="18" charset="0"/>
              </a:rPr>
              <a:t>Z </a:t>
            </a:r>
            <a:r>
              <a:rPr lang="pl-PL" sz="1400" dirty="0" smtClean="0">
                <a:effectLst/>
                <a:latin typeface="Calibri" panose="020F0502020204030204" pitchFamily="34" charset="0"/>
                <a:ea typeface="Calibri" panose="020F0502020204030204" pitchFamily="34" charset="0"/>
                <a:cs typeface="Times New Roman" panose="02020603050405020304" pitchFamily="18" charset="0"/>
              </a:rPr>
              <a:t>wielu przedmiotów zrezygnowano z zadawania prac domowych.  </a:t>
            </a:r>
          </a:p>
          <a:p>
            <a:pPr marL="0" indent="0" algn="just">
              <a:lnSpc>
                <a:spcPct val="100000"/>
              </a:lnSpc>
              <a:buNone/>
            </a:pPr>
            <a:r>
              <a:rPr lang="pl-PL" sz="1400" dirty="0" smtClean="0">
                <a:effectLst/>
                <a:latin typeface="Calibri" panose="020F0502020204030204" pitchFamily="34" charset="0"/>
                <a:ea typeface="Calibri" panose="020F0502020204030204" pitchFamily="34" charset="0"/>
                <a:cs typeface="Times New Roman" panose="02020603050405020304" pitchFamily="18" charset="0"/>
              </a:rPr>
              <a:t>W czasie lekcji angielskiego uczniowie uczyli się od uczniów. Po sprawdzianie osoby, które uzyskały wysoki wynik pomagały w poprawie uczniom, którym coś się nie udało, tłumaczyli jak rozwiązać poszczególne zadania, gdzie szukać odpowiedzi. Na kolejnej lekcji uczniowie podchodzili do poprawy, większość z sukcesem.  </a:t>
            </a:r>
          </a:p>
          <a:p>
            <a:pPr marL="0" indent="0" algn="just">
              <a:lnSpc>
                <a:spcPct val="100000"/>
              </a:lnSpc>
              <a:buNone/>
            </a:pPr>
            <a:r>
              <a:rPr lang="pl-PL" sz="1400" dirty="0" smtClean="0">
                <a:effectLst/>
                <a:latin typeface="Calibri" panose="020F0502020204030204" pitchFamily="34" charset="0"/>
                <a:ea typeface="Calibri" panose="020F0502020204030204" pitchFamily="34" charset="0"/>
                <a:cs typeface="Times New Roman" panose="02020603050405020304" pitchFamily="18" charset="0"/>
              </a:rPr>
              <a:t>Działania związane z ocenianiem i pracą na lekcji zostały przeniesione także do klasy 6. </a:t>
            </a:r>
            <a:endParaRPr lang="pl-PL"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buNone/>
            </a:pPr>
            <a:r>
              <a:rPr lang="pl-PL" sz="1400" dirty="0" smtClean="0">
                <a:effectLst/>
                <a:latin typeface="Calibri" panose="020F0502020204030204" pitchFamily="34" charset="0"/>
                <a:ea typeface="Calibri" panose="020F0502020204030204" pitchFamily="34" charset="0"/>
                <a:cs typeface="Times New Roman" panose="02020603050405020304" pitchFamily="18" charset="0"/>
              </a:rPr>
              <a:t>W </a:t>
            </a:r>
            <a:r>
              <a:rPr lang="pl-PL" sz="1400" dirty="0" smtClean="0">
                <a:effectLst/>
                <a:latin typeface="Calibri" panose="020F0502020204030204" pitchFamily="34" charset="0"/>
                <a:ea typeface="Calibri" panose="020F0502020204030204" pitchFamily="34" charset="0"/>
                <a:cs typeface="Times New Roman" panose="02020603050405020304" pitchFamily="18" charset="0"/>
              </a:rPr>
              <a:t>stałe działanie szkoły związane z przekroczeniem progu edukacji wczesnoszkolnej weszło organizowanie wspólnych z „nowym” wychowawcą wyjazdów pod koniec klasy trzeciej, stałe miejsce pracy dla klasy czwartej oraz modyfikacja </a:t>
            </a:r>
            <a:r>
              <a:rPr lang="pl-PL" sz="1400" dirty="0" smtClean="0">
                <a:effectLst/>
                <a:latin typeface="Calibri" panose="020F0502020204030204" pitchFamily="34" charset="0"/>
                <a:ea typeface="Calibri" panose="020F0502020204030204" pitchFamily="34" charset="0"/>
                <a:cs typeface="Times New Roman" panose="02020603050405020304" pitchFamily="18" charset="0"/>
              </a:rPr>
              <a:t>oceniania.</a:t>
            </a:r>
            <a:endParaRPr lang="pl-PL"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0000"/>
              </a:lnSpc>
              <a:spcBef>
                <a:spcPts val="0"/>
              </a:spcBef>
              <a:spcAft>
                <a:spcPts val="800"/>
              </a:spcAft>
              <a:buNone/>
            </a:pPr>
            <a:endParaRPr lang="pl-PL" sz="1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74" name="Picture 2" descr="Wolontariat - Pomoc koleżeńska | Szkoła Podstawowa im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32957" y="1761980"/>
            <a:ext cx="3353323" cy="2588347"/>
          </a:xfrm>
          <a:prstGeom prst="rect">
            <a:avLst/>
          </a:prstGeom>
          <a:noFill/>
          <a:extLst>
            <a:ext uri="{909E8E84-426E-40DD-AFC4-6F175D3DCCD1}">
              <a14:hiddenFill xmlns:a14="http://schemas.microsoft.com/office/drawing/2010/main">
                <a:solidFill>
                  <a:srgbClr val="FFFFFF"/>
                </a:solidFill>
              </a14:hiddenFill>
            </a:ext>
          </a:extLst>
        </p:spPr>
      </p:pic>
      <p:sp>
        <p:nvSpPr>
          <p:cNvPr id="2" name="Prostokąt 1"/>
          <p:cNvSpPr/>
          <p:nvPr/>
        </p:nvSpPr>
        <p:spPr>
          <a:xfrm>
            <a:off x="8442036" y="5005928"/>
            <a:ext cx="3444243" cy="923330"/>
          </a:xfrm>
          <a:prstGeom prst="rect">
            <a:avLst/>
          </a:prstGeom>
        </p:spPr>
        <p:txBody>
          <a:bodyPr wrap="square">
            <a:spAutoFit/>
          </a:bodyPr>
          <a:lstStyle/>
          <a:p>
            <a:pPr algn="ctr"/>
            <a:r>
              <a:rPr lang="pl-PL" b="1" dirty="0" smtClean="0"/>
              <a:t>28 </a:t>
            </a:r>
            <a:r>
              <a:rPr lang="pl-PL" b="1" dirty="0"/>
              <a:t>września </a:t>
            </a:r>
            <a:r>
              <a:rPr lang="pl-PL" b="1" dirty="0" smtClean="0"/>
              <a:t>2023 </a:t>
            </a:r>
            <a:r>
              <a:rPr lang="pl-PL" b="1" dirty="0"/>
              <a:t>r. dyrektor szkoły odebrała</a:t>
            </a:r>
          </a:p>
          <a:p>
            <a:pPr algn="ctr"/>
            <a:r>
              <a:rPr lang="pl-PL" b="1" dirty="0"/>
              <a:t> CERTYFIKAT </a:t>
            </a:r>
            <a:r>
              <a:rPr lang="pl-PL" b="1" dirty="0" smtClean="0"/>
              <a:t>DRUGIEGO STOPNIA</a:t>
            </a:r>
            <a:endParaRPr lang="pl-PL" b="1" dirty="0"/>
          </a:p>
        </p:txBody>
      </p:sp>
    </p:spTree>
    <p:extLst>
      <p:ext uri="{BB962C8B-B14F-4D97-AF65-F5344CB8AC3E}">
        <p14:creationId xmlns:p14="http://schemas.microsoft.com/office/powerpoint/2010/main" val="1484406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923636" y="563418"/>
            <a:ext cx="7389091" cy="5717309"/>
          </a:xfrm>
        </p:spPr>
        <p:txBody>
          <a:bodyPr>
            <a:noAutofit/>
          </a:bodyPr>
          <a:lstStyle/>
          <a:p>
            <a:pPr marL="0" indent="0" algn="ctr">
              <a:buNone/>
            </a:pPr>
            <a:r>
              <a:rPr lang="pl-PL" sz="1400" dirty="0"/>
              <a:t>Rok </a:t>
            </a:r>
            <a:r>
              <a:rPr lang="pl-PL" sz="1400" dirty="0" smtClean="0"/>
              <a:t>2023/2024</a:t>
            </a:r>
          </a:p>
          <a:p>
            <a:pPr marL="0" indent="0" algn="just">
              <a:buNone/>
            </a:pPr>
            <a:r>
              <a:rPr lang="pl-PL" sz="1400" dirty="0" smtClean="0"/>
              <a:t>Kontynuowane były założenia dotyczące adaptacji czwartoklasistów z poprzednich lat szkolnych:</a:t>
            </a:r>
          </a:p>
          <a:p>
            <a:pPr algn="just">
              <a:spcBef>
                <a:spcPts val="0"/>
              </a:spcBef>
            </a:pPr>
            <a:r>
              <a:rPr lang="pl-PL" sz="1400" dirty="0" smtClean="0"/>
              <a:t>wychowawcy </a:t>
            </a:r>
            <a:r>
              <a:rPr lang="pl-PL" sz="1400" dirty="0" smtClean="0"/>
              <a:t>pozyskali istotne informacje o swoich uczniach od wychowawców klas trzecich,</a:t>
            </a:r>
          </a:p>
          <a:p>
            <a:pPr algn="just">
              <a:spcBef>
                <a:spcPts val="0"/>
              </a:spcBef>
            </a:pPr>
            <a:r>
              <a:rPr lang="pl-PL" sz="1400" dirty="0"/>
              <a:t>w</a:t>
            </a:r>
            <a:r>
              <a:rPr lang="pl-PL" sz="1400" dirty="0" smtClean="0"/>
              <a:t>e wrześniu uczniów poddano diagnozie wiedzy i umiejętności, aby lepiej zaplanować pracę dydaktyczną,</a:t>
            </a:r>
          </a:p>
          <a:p>
            <a:pPr algn="just">
              <a:spcBef>
                <a:spcPts val="0"/>
              </a:spcBef>
            </a:pPr>
            <a:r>
              <a:rPr lang="pl-PL" sz="1400" dirty="0" smtClean="0"/>
              <a:t>większość </a:t>
            </a:r>
            <a:r>
              <a:rPr lang="pl-PL" sz="1400" dirty="0"/>
              <a:t>lekcji </a:t>
            </a:r>
            <a:r>
              <a:rPr lang="pl-PL" sz="1400" dirty="0" smtClean="0"/>
              <a:t>klas czwartych </a:t>
            </a:r>
            <a:r>
              <a:rPr lang="pl-PL" sz="1400" dirty="0"/>
              <a:t>odbywała się w tej samej sali, co pomogło uczniom w lepszej organizacji </a:t>
            </a:r>
            <a:r>
              <a:rPr lang="pl-PL" sz="1400" dirty="0" smtClean="0"/>
              <a:t>dnia,</a:t>
            </a:r>
          </a:p>
          <a:p>
            <a:pPr algn="just">
              <a:spcBef>
                <a:spcPts val="0"/>
              </a:spcBef>
            </a:pPr>
            <a:r>
              <a:rPr lang="pl-PL" sz="1400" dirty="0"/>
              <a:t>k</a:t>
            </a:r>
            <a:r>
              <a:rPr lang="pl-PL" sz="1400" dirty="0" smtClean="0"/>
              <a:t>ontynuowano ocenianie z elementami oceniania kształtującego</a:t>
            </a:r>
            <a:r>
              <a:rPr lang="pl-PL" sz="1400" dirty="0" smtClean="0"/>
              <a:t>.</a:t>
            </a:r>
            <a:endParaRPr lang="pl-PL" sz="1400" dirty="0"/>
          </a:p>
          <a:p>
            <a:pPr marL="0" indent="0" algn="just">
              <a:buNone/>
            </a:pPr>
            <a:r>
              <a:rPr lang="pl-PL" sz="1400" dirty="0" smtClean="0"/>
              <a:t>Powstały dwie bardzo różne klasy czwarte: jedna sportowa, druga integracyjna, więc należało zmienić podejście do integracji między zespołowej. Wspólnie czwartoklasiści przygotowali jasełka i apel na </a:t>
            </a:r>
            <a:r>
              <a:rPr lang="pl-PL" sz="1400" dirty="0"/>
              <a:t>D</a:t>
            </a:r>
            <a:r>
              <a:rPr lang="pl-PL" sz="1400" dirty="0" smtClean="0"/>
              <a:t>zień Kobiet, razem zorganizowano dla nich wyjście do kina i na spektakl teatralny.</a:t>
            </a:r>
          </a:p>
          <a:p>
            <a:pPr marL="0" indent="0" algn="just">
              <a:buNone/>
            </a:pPr>
            <a:r>
              <a:rPr lang="pl-PL" sz="1400" dirty="0" smtClean="0"/>
              <a:t>Uczniowie obu klas zaangażowali się w prace Samorządu Uczniowskiego.</a:t>
            </a:r>
          </a:p>
          <a:p>
            <a:pPr marL="0" indent="0" algn="just">
              <a:buNone/>
            </a:pPr>
            <a:r>
              <a:rPr lang="pl-PL" sz="1400" dirty="0" smtClean="0"/>
              <a:t>Klasa integracyjna wyjechała na wycieczkę z koleżankami i kolegami z klas trzecich</a:t>
            </a:r>
            <a:r>
              <a:rPr lang="pl-PL" sz="1400" dirty="0" smtClean="0"/>
              <a:t>.</a:t>
            </a:r>
            <a:endParaRPr lang="pl-PL" sz="1400" dirty="0"/>
          </a:p>
          <a:p>
            <a:pPr marL="0" indent="0" algn="just">
              <a:buNone/>
            </a:pPr>
            <a:r>
              <a:rPr lang="pl-PL" sz="1400" dirty="0" smtClean="0"/>
              <a:t>Metody pracy na lekcjach matematyki – </a:t>
            </a:r>
            <a:r>
              <a:rPr lang="pl-PL" sz="1400" dirty="0" err="1" smtClean="0"/>
              <a:t>Bloksy</a:t>
            </a:r>
            <a:r>
              <a:rPr lang="pl-PL" sz="1400" dirty="0" smtClean="0"/>
              <a:t>, języku angielskim – pomoc koleżeńska w pracy nad poprawą , np. sprawdzianów, czy praca w grupach na lekcjach przyrody i języka polskiego zaowocowały bardzo dobrymi wynikami w nauce, a także wysoka frekwencją na zajęciach.</a:t>
            </a:r>
          </a:p>
          <a:p>
            <a:pPr marL="0" indent="0" algn="just">
              <a:buNone/>
            </a:pPr>
            <a:r>
              <a:rPr lang="pl-PL" sz="1400" dirty="0" smtClean="0"/>
              <a:t>Nauczycielki języka polskiego opracowały i zrealizowały innowację, pt. „Sztuka zmienia świat” oraz przygotowały konkursy czytelnicze, w których czwartoklasiści odnieśli sukcesy</a:t>
            </a:r>
            <a:r>
              <a:rPr lang="pl-PL" sz="1400" dirty="0" smtClean="0"/>
              <a:t>.</a:t>
            </a:r>
            <a:endParaRPr lang="pl-PL" sz="1400" dirty="0"/>
          </a:p>
          <a:p>
            <a:pPr marL="0" indent="0" algn="just">
              <a:buNone/>
            </a:pPr>
            <a:r>
              <a:rPr lang="pl-PL" sz="1400" dirty="0" smtClean="0"/>
              <a:t>Nauczyciele wzięli udział w cyklu szkoleń: „Szkoła bez ocen”, aby lepiej dostrzegać możliwości uczniów oraz „Współpraca </a:t>
            </a:r>
            <a:r>
              <a:rPr lang="pl-PL" sz="1400" dirty="0"/>
              <a:t>nauczyciel-rodzic warunkiem skutecznej pomocy dla uczniów</a:t>
            </a:r>
            <a:r>
              <a:rPr lang="pl-PL" sz="1400" dirty="0" smtClean="0"/>
              <a:t>”, aby sprostać wyzwaniom, jakie stawiane są przed wychowawcami i nauczycielami w kontaktach z rodzicami.</a:t>
            </a:r>
          </a:p>
          <a:p>
            <a:pPr marL="0" indent="0" algn="just">
              <a:buNone/>
            </a:pPr>
            <a:r>
              <a:rPr lang="pl-PL" sz="1400" dirty="0" smtClean="0"/>
              <a:t>Dyrektor i przedstawiciele grona pedagogicznego wzięli udział w Wojewódzkiej debacie na temat oceniania.</a:t>
            </a:r>
          </a:p>
          <a:p>
            <a:pPr marL="0" indent="0" algn="just">
              <a:spcBef>
                <a:spcPts val="0"/>
              </a:spcBef>
              <a:buNone/>
            </a:pPr>
            <a:endParaRPr lang="pl-PL" sz="1400" dirty="0"/>
          </a:p>
        </p:txBody>
      </p:sp>
      <p:pic>
        <p:nvPicPr>
          <p:cNvPr id="4098" name="Picture 2" descr="https://zwinnaedukacja.pl/wp-content/uploads/2023/10/Logo_Szkola_bez_ocen-1024x34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43793" y="2012373"/>
            <a:ext cx="2760892" cy="92479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zwinnaedukacja.pl/wp-content/uploads/2023/10/Logo_Zwinna_Edukacja-1024x415.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83940" y="3690936"/>
            <a:ext cx="2855479" cy="1157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68149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895926" y="563418"/>
            <a:ext cx="7546109" cy="5613545"/>
          </a:xfrm>
        </p:spPr>
        <p:txBody>
          <a:bodyPr>
            <a:noAutofit/>
          </a:bodyPr>
          <a:lstStyle/>
          <a:p>
            <a:pPr marL="0" indent="0" algn="ctr">
              <a:buNone/>
            </a:pPr>
            <a:r>
              <a:rPr lang="pl-PL" sz="1400" dirty="0"/>
              <a:t>Rok </a:t>
            </a:r>
            <a:r>
              <a:rPr lang="pl-PL" sz="1400" dirty="0" smtClean="0"/>
              <a:t>2024/2025</a:t>
            </a:r>
          </a:p>
          <a:p>
            <a:pPr marL="0" indent="0" algn="just">
              <a:buNone/>
            </a:pPr>
            <a:endParaRPr lang="pl-PL" sz="1400" dirty="0"/>
          </a:p>
          <a:p>
            <a:pPr marL="0" indent="0" algn="just">
              <a:buNone/>
            </a:pPr>
            <a:r>
              <a:rPr lang="pl-PL" sz="1400" dirty="0" smtClean="0"/>
              <a:t>W kolejny rok szkolny weszliśmy </a:t>
            </a:r>
            <a:r>
              <a:rPr lang="pl-PL" sz="1400" dirty="0" smtClean="0"/>
              <a:t>z: </a:t>
            </a:r>
          </a:p>
          <a:p>
            <a:pPr marL="342900" indent="-342900" algn="just">
              <a:spcBef>
                <a:spcPts val="0"/>
              </a:spcBef>
              <a:buFont typeface="+mj-lt"/>
              <a:buAutoNum type="arabicPeriod"/>
            </a:pPr>
            <a:r>
              <a:rPr lang="pl-PL" sz="1400" dirty="0" smtClean="0"/>
              <a:t>Zindywidualizowanym </a:t>
            </a:r>
            <a:r>
              <a:rPr lang="pl-PL" sz="1400" dirty="0"/>
              <a:t>podejście do uczniów z trudnościami, </a:t>
            </a:r>
            <a:r>
              <a:rPr lang="pl-PL" sz="1400" dirty="0" smtClean="0"/>
              <a:t>bazowaniem </a:t>
            </a:r>
            <a:r>
              <a:rPr lang="pl-PL" sz="1400" dirty="0"/>
              <a:t>na zasobach poszczególnych uczniów, </a:t>
            </a:r>
            <a:r>
              <a:rPr lang="pl-PL" sz="1400" dirty="0" smtClean="0"/>
              <a:t>wzmacnianiem </a:t>
            </a:r>
            <a:r>
              <a:rPr lang="pl-PL" sz="1400" dirty="0"/>
              <a:t>ich mocnych stron.</a:t>
            </a:r>
          </a:p>
          <a:p>
            <a:pPr marL="342900" indent="-342900" algn="just">
              <a:spcBef>
                <a:spcPts val="0"/>
              </a:spcBef>
              <a:buFont typeface="+mj-lt"/>
              <a:buAutoNum type="arabicPeriod"/>
            </a:pPr>
            <a:r>
              <a:rPr lang="pl-PL" sz="1400" dirty="0" smtClean="0"/>
              <a:t>Podniesionymi kwalifikacjami </a:t>
            </a:r>
            <a:r>
              <a:rPr lang="pl-PL" sz="1400" dirty="0"/>
              <a:t>i </a:t>
            </a:r>
            <a:r>
              <a:rPr lang="pl-PL" sz="1400" dirty="0" smtClean="0"/>
              <a:t>kompetencjami </a:t>
            </a:r>
            <a:r>
              <a:rPr lang="pl-PL" sz="1400" dirty="0"/>
              <a:t>Rady Pedagogicznej oraz Rodziców poprzez udział w specjalistycznych szkoleniach.</a:t>
            </a:r>
          </a:p>
          <a:p>
            <a:pPr marL="342900" indent="-342900" algn="just">
              <a:spcBef>
                <a:spcPts val="0"/>
              </a:spcBef>
              <a:buFont typeface="+mj-lt"/>
              <a:buAutoNum type="arabicPeriod"/>
            </a:pPr>
            <a:r>
              <a:rPr lang="pl-PL" sz="1400" dirty="0" smtClean="0"/>
              <a:t>Umiejętnością rozwiązywania </a:t>
            </a:r>
            <a:r>
              <a:rPr lang="pl-PL" sz="1400" dirty="0"/>
              <a:t>sytuacji konfliktowych na linii nauczyciele- rodzice dzięki wprowadzeniu zmian związanych z ocenianiem i wydłużeniem okresu adaptacyjnego dla uczniów klasy czwartej</a:t>
            </a:r>
            <a:r>
              <a:rPr lang="pl-PL" sz="1400" dirty="0" smtClean="0"/>
              <a:t>.</a:t>
            </a:r>
          </a:p>
          <a:p>
            <a:pPr marL="0" indent="0" algn="just">
              <a:spcBef>
                <a:spcPts val="0"/>
              </a:spcBef>
              <a:buNone/>
            </a:pPr>
            <a:endParaRPr lang="pl-PL" sz="1400" dirty="0" smtClean="0"/>
          </a:p>
          <a:p>
            <a:pPr marL="0" indent="0" algn="just">
              <a:spcBef>
                <a:spcPts val="0"/>
              </a:spcBef>
              <a:buNone/>
            </a:pPr>
            <a:r>
              <a:rPr lang="pl-PL" sz="1400" dirty="0" smtClean="0"/>
              <a:t>Nauczyciele, którzy zostali wychowawcami klas czwartych brali udział w tworzeniu koncepcji pracy z czwartoklasistami w poprzednich latach, byli pomysłodawcami i realizatorami innowacji pedagogicznych, zmieniali sposób oceniania uczniów. </a:t>
            </a:r>
            <a:r>
              <a:rPr lang="pl-PL" sz="1400" dirty="0"/>
              <a:t> </a:t>
            </a:r>
            <a:r>
              <a:rPr lang="pl-PL" sz="1400" dirty="0" smtClean="0"/>
              <a:t>Pod ich przewodnictwem nowy rocznik klasy czwartej wchodził w kolejny etap edukacyjny spokojnie i bezpiecznie.</a:t>
            </a:r>
          </a:p>
          <a:p>
            <a:pPr marL="0" indent="0" algn="just">
              <a:spcBef>
                <a:spcPts val="0"/>
              </a:spcBef>
              <a:buNone/>
            </a:pPr>
            <a:endParaRPr lang="pl-PL" sz="1400" dirty="0"/>
          </a:p>
          <a:p>
            <a:pPr marL="0" indent="0" algn="just">
              <a:spcBef>
                <a:spcPts val="0"/>
              </a:spcBef>
              <a:buNone/>
            </a:pPr>
            <a:r>
              <a:rPr lang="pl-PL" sz="1400" dirty="0"/>
              <a:t>Dzięki temu:</a:t>
            </a:r>
          </a:p>
          <a:p>
            <a:pPr marL="342900" indent="-342900" algn="just">
              <a:spcBef>
                <a:spcPts val="0"/>
              </a:spcBef>
              <a:buFont typeface="+mj-lt"/>
              <a:buAutoNum type="arabicPeriod"/>
            </a:pPr>
            <a:r>
              <a:rPr lang="pl-PL" sz="1400" dirty="0"/>
              <a:t>Uczestnictwo uczniów w procesie edukacyjno- wychowawczym stało się bardziej świadome, wzrosło poczucie  bezpieczeństwa, dzieci nabyły umiejętności odnalezienia się w rzeczywistości szkolnej, radzenia sobie z trudnościami i stresem.  </a:t>
            </a:r>
          </a:p>
          <a:p>
            <a:pPr marL="342900" indent="-342900" algn="just">
              <a:spcBef>
                <a:spcPts val="0"/>
              </a:spcBef>
              <a:buFont typeface="+mj-lt"/>
              <a:buAutoNum type="arabicPeriod"/>
            </a:pPr>
            <a:r>
              <a:rPr lang="pl-PL" sz="1400" dirty="0"/>
              <a:t>Uczniowie poprawili relacje interpersonalne, starali się odnosić do siebie, nauczycieli oraz innych pracowników szkoły z szacunkiem; próbowali zgodnie współpracować w zespole; byli świadomi swojej wyjątkowości.</a:t>
            </a:r>
          </a:p>
          <a:p>
            <a:pPr marL="0" indent="0" algn="just">
              <a:buNone/>
            </a:pPr>
            <a:r>
              <a:rPr lang="pl-PL" sz="1400" dirty="0"/>
              <a:t>Czwartoklasiści wzięli udział w dwóch wycieczkach </a:t>
            </a:r>
            <a:r>
              <a:rPr lang="pl-PL" sz="1400" dirty="0" err="1"/>
              <a:t>edukacyjno</a:t>
            </a:r>
            <a:r>
              <a:rPr lang="pl-PL" sz="1400" dirty="0"/>
              <a:t>–integracyjnych, wyjściu na seans filmowy i spektakl teatralny, wspólnie z wychowawcami uczestniczyli w warsztatach kulinarnych.</a:t>
            </a:r>
          </a:p>
          <a:p>
            <a:pPr marL="0" indent="0">
              <a:buNone/>
            </a:pPr>
            <a:endParaRPr lang="pl-PL" sz="1400" dirty="0"/>
          </a:p>
          <a:p>
            <a:pPr marL="0" indent="0" algn="just">
              <a:spcBef>
                <a:spcPts val="0"/>
              </a:spcBef>
              <a:buNone/>
            </a:pPr>
            <a:endParaRPr lang="pl-PL" sz="1400" dirty="0" smtClean="0"/>
          </a:p>
          <a:p>
            <a:pPr marL="0" indent="0" algn="ctr">
              <a:buNone/>
            </a:pPr>
            <a:endParaRPr lang="pl-PL" sz="1400" dirty="0"/>
          </a:p>
        </p:txBody>
      </p:sp>
      <p:pic>
        <p:nvPicPr>
          <p:cNvPr id="4" name="Picture 2" descr="Warsztaty kulinarne - Ogólnokształcąca Szkoła Muzyczna I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80753" y="4054761"/>
            <a:ext cx="3077136" cy="1601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92862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905165" y="526473"/>
            <a:ext cx="7370618" cy="5650490"/>
          </a:xfrm>
        </p:spPr>
        <p:txBody>
          <a:bodyPr>
            <a:noAutofit/>
          </a:bodyPr>
          <a:lstStyle/>
          <a:p>
            <a:pPr marL="0" indent="0" algn="ctr">
              <a:buNone/>
            </a:pPr>
            <a:r>
              <a:rPr lang="pl-PL" sz="1400" dirty="0"/>
              <a:t>Rok </a:t>
            </a:r>
            <a:r>
              <a:rPr lang="pl-PL" sz="1400" dirty="0" smtClean="0"/>
              <a:t>2025/20256</a:t>
            </a:r>
          </a:p>
          <a:p>
            <a:pPr marL="0" indent="0">
              <a:buNone/>
            </a:pPr>
            <a:endParaRPr lang="pl-PL" sz="1400" dirty="0" smtClean="0"/>
          </a:p>
          <a:p>
            <a:pPr marL="0" indent="0" algn="just">
              <a:buNone/>
            </a:pPr>
            <a:r>
              <a:rPr lang="pl-PL" sz="1400" dirty="0" smtClean="0"/>
              <a:t>Miniony rok szkolny dla całej społeczności szkolnej był wyjątkowy, obchodziliśmy Jubileusz 60-lecia naszej placówki. Mimo ogromu przygotowań do szkolnego święta, nie zapomnieliśmy o czwartoklasistach. Wzięli oni udział w przygotowaniach oraz akademii z okazji jubileuszu.</a:t>
            </a:r>
          </a:p>
          <a:p>
            <a:pPr marL="0" indent="0" algn="just">
              <a:buNone/>
            </a:pPr>
            <a:r>
              <a:rPr lang="pl-PL" sz="1400" dirty="0" smtClean="0"/>
              <a:t>Wychowawczynie klas przygotowały się do wprowadzenia swoich podopiecznych  w nowy etap, biorąc udział w szkoleniach </a:t>
            </a:r>
            <a:r>
              <a:rPr lang="pl-PL" sz="1400" dirty="0"/>
              <a:t>w ramach realizacji projektu w zakresie doradztwa </a:t>
            </a:r>
            <a:r>
              <a:rPr lang="pl-PL" sz="1400" dirty="0" smtClean="0"/>
              <a:t>zawodowego, wykorzystania AI w pracy nauczyciela, treningu zastępowania agresji. </a:t>
            </a:r>
          </a:p>
          <a:p>
            <a:pPr marL="0" indent="0" algn="just">
              <a:lnSpc>
                <a:spcPct val="100000"/>
              </a:lnSpc>
              <a:spcBef>
                <a:spcPts val="0"/>
              </a:spcBef>
              <a:buNone/>
            </a:pPr>
            <a:r>
              <a:rPr lang="pl-PL" sz="1400" dirty="0" smtClean="0"/>
              <a:t>Uczniowie bardzo licznie brali udział i odnosili sukcesy w konkursach wiedzy, plastycznych, czytelniczych. Najatrakcyjniejszy okazał się szkolny konkurs „Mikołajkowe zmagania, 1 z 10” oparty o znajomość lektury.</a:t>
            </a:r>
          </a:p>
          <a:p>
            <a:pPr marL="0" indent="0" algn="just">
              <a:lnSpc>
                <a:spcPct val="100000"/>
              </a:lnSpc>
              <a:spcBef>
                <a:spcPts val="0"/>
              </a:spcBef>
              <a:buNone/>
            </a:pPr>
            <a:r>
              <a:rPr lang="pl-PL" sz="1400" dirty="0" smtClean="0"/>
              <a:t>Kontynuowano wprowadzone zasady oceniania i stopniowego wdrażania czwartoklasistów do pracy na drugim etapie edukacyjnym.</a:t>
            </a:r>
            <a:endParaRPr lang="pl-PL" sz="1400" dirty="0"/>
          </a:p>
          <a:p>
            <a:pPr marL="0" indent="0" algn="just">
              <a:lnSpc>
                <a:spcPct val="100000"/>
              </a:lnSpc>
              <a:spcBef>
                <a:spcPts val="0"/>
              </a:spcBef>
              <a:buNone/>
            </a:pPr>
            <a:r>
              <a:rPr lang="pl-PL" sz="1400" dirty="0" smtClean="0"/>
              <a:t>Na zakończenie roku klasy wyjechały na wycieczkę, która była okazją do integracji uczniów oraz wykazania się umiejętnością zachowania w środowisku poza szkolnym.</a:t>
            </a:r>
          </a:p>
          <a:p>
            <a:pPr marL="0" indent="0" algn="just">
              <a:lnSpc>
                <a:spcPct val="100000"/>
              </a:lnSpc>
              <a:spcBef>
                <a:spcPts val="0"/>
              </a:spcBef>
              <a:buNone/>
            </a:pPr>
            <a:r>
              <a:rPr lang="pl-PL" sz="1400" dirty="0" smtClean="0"/>
              <a:t>Sukcesem obu klas czwartych było osiągnięcie nie tylko najwyższych wyników edukacyjnych, ale również zajęcie pierwszych miejsc we frekwencji. Jest to niewątpliwie efekt wprowadzania ich w świat klas starszych w sposób przemyślany z sercem i pomocą.</a:t>
            </a:r>
          </a:p>
          <a:p>
            <a:pPr marL="0" indent="0" algn="just">
              <a:lnSpc>
                <a:spcPct val="100000"/>
              </a:lnSpc>
              <a:spcBef>
                <a:spcPts val="0"/>
              </a:spcBef>
              <a:buNone/>
            </a:pPr>
            <a:endParaRPr lang="pl-PL" sz="1400" dirty="0"/>
          </a:p>
          <a:p>
            <a:pPr marL="0" indent="0" algn="just">
              <a:lnSpc>
                <a:spcPct val="100000"/>
              </a:lnSpc>
              <a:spcBef>
                <a:spcPts val="0"/>
              </a:spcBef>
              <a:buNone/>
            </a:pPr>
            <a:r>
              <a:rPr lang="pl-PL" sz="1400" dirty="0" smtClean="0"/>
              <a:t> </a:t>
            </a:r>
            <a:endParaRPr lang="pl-PL" sz="1400" dirty="0"/>
          </a:p>
        </p:txBody>
      </p:sp>
      <p:pic>
        <p:nvPicPr>
          <p:cNvPr id="4098" name="Picture 2" descr="Mikołajek lektura karty pracy - Szukaj w Google | Scrittura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1274" y="2068947"/>
            <a:ext cx="3315853" cy="2313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8244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905165" y="591127"/>
            <a:ext cx="7315200" cy="5585836"/>
          </a:xfrm>
        </p:spPr>
        <p:txBody>
          <a:bodyPr>
            <a:normAutofit/>
          </a:bodyPr>
          <a:lstStyle/>
          <a:p>
            <a:pPr marL="0" indent="0">
              <a:buNone/>
            </a:pPr>
            <a:r>
              <a:rPr lang="pl-PL" sz="1400" b="1" dirty="0"/>
              <a:t>EFEKTY PROGRAMU</a:t>
            </a:r>
            <a:endParaRPr lang="pl-PL" sz="1400" dirty="0"/>
          </a:p>
          <a:p>
            <a:pPr lvl="0"/>
            <a:r>
              <a:rPr lang="pl-PL" sz="1400" dirty="0"/>
              <a:t>Indywidualne podejście</a:t>
            </a:r>
          </a:p>
          <a:p>
            <a:r>
              <a:rPr lang="pl-PL" sz="1400" dirty="0" smtClean="0"/>
              <a:t>Wzmacnianie </a:t>
            </a:r>
            <a:r>
              <a:rPr lang="pl-PL" sz="1400" dirty="0"/>
              <a:t>mocnych stron uczniów i wykorzystywanie ich zasobów.</a:t>
            </a:r>
          </a:p>
          <a:p>
            <a:pPr lvl="0"/>
            <a:r>
              <a:rPr lang="pl-PL" sz="1400" dirty="0"/>
              <a:t>Rozwój kompetencji dorosłych</a:t>
            </a:r>
          </a:p>
          <a:p>
            <a:r>
              <a:rPr lang="pl-PL" sz="1400" dirty="0" smtClean="0"/>
              <a:t>Podniesienie </a:t>
            </a:r>
            <a:r>
              <a:rPr lang="pl-PL" sz="1400" dirty="0"/>
              <a:t>kwalifikacji nauczycieli i rodziców dzięki szkoleniom.</a:t>
            </a:r>
          </a:p>
          <a:p>
            <a:pPr lvl="0"/>
            <a:r>
              <a:rPr lang="pl-PL" sz="1400" dirty="0"/>
              <a:t>Mniej konfliktów</a:t>
            </a:r>
          </a:p>
          <a:p>
            <a:r>
              <a:rPr lang="pl-PL" sz="1400" dirty="0" smtClean="0"/>
              <a:t>Lepsze </a:t>
            </a:r>
            <a:r>
              <a:rPr lang="pl-PL" sz="1400" dirty="0"/>
              <a:t>relacje nauczyciele–rodzice dzięki zmianom w ocenianiu i okresowi adaptacyjnemu.</a:t>
            </a:r>
          </a:p>
          <a:p>
            <a:pPr lvl="0"/>
            <a:r>
              <a:rPr lang="pl-PL" sz="1400" dirty="0"/>
              <a:t>Bezpieczeństwo i samodzielność</a:t>
            </a:r>
          </a:p>
          <a:p>
            <a:r>
              <a:rPr lang="pl-PL" sz="1400" dirty="0" smtClean="0"/>
              <a:t>Radzenie </a:t>
            </a:r>
            <a:r>
              <a:rPr lang="pl-PL" sz="1400" dirty="0"/>
              <a:t>sobie z trudnościami i stresem, odnalezienie się w szkole, świadomy udział w edukacji i wychowaniu.</a:t>
            </a:r>
          </a:p>
          <a:p>
            <a:pPr lvl="0"/>
            <a:r>
              <a:rPr lang="pl-PL" sz="1400" dirty="0"/>
              <a:t>Lepsze relacje społeczne</a:t>
            </a:r>
          </a:p>
          <a:p>
            <a:r>
              <a:rPr lang="pl-PL" sz="1400" dirty="0" smtClean="0"/>
              <a:t>Szacunek</a:t>
            </a:r>
            <a:r>
              <a:rPr lang="pl-PL" sz="1400" dirty="0"/>
              <a:t>, współpraca w zespole i świadomość własnej wyjątkowości</a:t>
            </a:r>
            <a:r>
              <a:rPr lang="pl-PL" sz="1400" dirty="0" smtClean="0"/>
              <a:t>.</a:t>
            </a:r>
          </a:p>
          <a:p>
            <a:pPr marL="0" indent="0">
              <a:buNone/>
            </a:pPr>
            <a:r>
              <a:rPr lang="pl-PL" sz="1400" dirty="0" smtClean="0"/>
              <a:t>Działania będą kontynuowane w kolejnych latach szkolnych, ponieważ sprawdziły się i przynoszą pożądane efekty.</a:t>
            </a:r>
            <a:endParaRPr lang="pl-PL" sz="1400" dirty="0"/>
          </a:p>
          <a:p>
            <a:pPr marL="0" indent="0">
              <a:buNone/>
            </a:pPr>
            <a:endParaRPr lang="pl-PL" dirty="0"/>
          </a:p>
        </p:txBody>
      </p:sp>
      <p:pic>
        <p:nvPicPr>
          <p:cNvPr id="5" name="Picture 4" descr="Ranking Medal Ikona Ilustracja. 1 Miejsce (złoty) SVG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35584" y="3948222"/>
            <a:ext cx="1907358" cy="1949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5050539"/>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442</TotalTime>
  <Words>1291</Words>
  <Application>Microsoft Office PowerPoint</Application>
  <PresentationFormat>Panoramiczny</PresentationFormat>
  <Paragraphs>105</Paragraphs>
  <Slides>13</Slides>
  <Notes>0</Notes>
  <HiddenSlides>0</HiddenSlides>
  <MMClips>0</MMClips>
  <ScaleCrop>false</ScaleCrop>
  <HeadingPairs>
    <vt:vector size="8" baseType="variant">
      <vt:variant>
        <vt:lpstr>Używane czcionki</vt:lpstr>
      </vt:variant>
      <vt:variant>
        <vt:i4>4</vt:i4>
      </vt:variant>
      <vt:variant>
        <vt:lpstr>Motyw</vt:lpstr>
      </vt:variant>
      <vt:variant>
        <vt:i4>1</vt:i4>
      </vt:variant>
      <vt:variant>
        <vt:lpstr>Osadzone serwery OLE</vt:lpstr>
      </vt:variant>
      <vt:variant>
        <vt:i4>1</vt:i4>
      </vt:variant>
      <vt:variant>
        <vt:lpstr>Tytuły slajdów</vt:lpstr>
      </vt:variant>
      <vt:variant>
        <vt:i4>13</vt:i4>
      </vt:variant>
    </vt:vector>
  </HeadingPairs>
  <TitlesOfParts>
    <vt:vector size="19" baseType="lpstr">
      <vt:lpstr>Arial</vt:lpstr>
      <vt:lpstr>Calibri</vt:lpstr>
      <vt:lpstr>Calibri Light</vt:lpstr>
      <vt:lpstr>Times New Roman</vt:lpstr>
      <vt:lpstr>Motyw pakietu Office</vt:lpstr>
      <vt:lpstr>Acrobat Document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Dorota Kornek</dc:creator>
  <cp:lastModifiedBy>Dorota Kornek</cp:lastModifiedBy>
  <cp:revision>43</cp:revision>
  <dcterms:created xsi:type="dcterms:W3CDTF">2026-09-14T19:36:00Z</dcterms:created>
  <dcterms:modified xsi:type="dcterms:W3CDTF">2026-09-15T21:44:49Z</dcterms:modified>
</cp:coreProperties>
</file>